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373" r:id="rId2"/>
    <p:sldId id="379" r:id="rId3"/>
    <p:sldId id="385" r:id="rId4"/>
    <p:sldId id="381" r:id="rId5"/>
    <p:sldId id="382" r:id="rId6"/>
    <p:sldId id="384" r:id="rId7"/>
    <p:sldId id="389" r:id="rId8"/>
    <p:sldId id="391" r:id="rId9"/>
    <p:sldId id="392" r:id="rId10"/>
    <p:sldId id="394" r:id="rId11"/>
    <p:sldId id="397" r:id="rId12"/>
    <p:sldId id="398" r:id="rId13"/>
    <p:sldId id="399" r:id="rId14"/>
    <p:sldId id="400"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DO Präsentation" id="{67265436-002A-4C52-8EBB-6DF3F6C3BA8E}">
          <p14:sldIdLst>
            <p14:sldId id="373"/>
            <p14:sldId id="379"/>
            <p14:sldId id="385"/>
            <p14:sldId id="381"/>
            <p14:sldId id="382"/>
            <p14:sldId id="384"/>
            <p14:sldId id="389"/>
            <p14:sldId id="391"/>
            <p14:sldId id="392"/>
            <p14:sldId id="394"/>
            <p14:sldId id="397"/>
            <p14:sldId id="398"/>
            <p14:sldId id="399"/>
            <p14:sldId id="400"/>
          </p14:sldIdLst>
        </p14:section>
      </p14:sectionLst>
    </p:ext>
    <p:ext uri="{EFAFB233-063F-42B5-8137-9DF3F51BA10A}">
      <p15:sldGuideLst xmlns:p15="http://schemas.microsoft.com/office/powerpoint/2012/main">
        <p15:guide id="1" orient="horz" pos="79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B4569"/>
    <a:srgbClr val="33CC33"/>
    <a:srgbClr val="C8102E"/>
    <a:srgbClr val="9FC646"/>
    <a:srgbClr val="77787B"/>
    <a:srgbClr val="595959"/>
    <a:srgbClr val="C7C7C7"/>
    <a:srgbClr val="5E5E5E"/>
    <a:srgbClr val="0D1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16" autoAdjust="0"/>
    <p:restoredTop sz="95226" autoAdjust="0"/>
  </p:normalViewPr>
  <p:slideViewPr>
    <p:cSldViewPr snapToGrid="0">
      <p:cViewPr varScale="1">
        <p:scale>
          <a:sx n="120" d="100"/>
          <a:sy n="120" d="100"/>
        </p:scale>
        <p:origin x="398" y="91"/>
      </p:cViewPr>
      <p:guideLst>
        <p:guide orient="horz" pos="799"/>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3" d="100"/>
          <a:sy n="73" d="100"/>
        </p:scale>
        <p:origin x="35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1FB17DB6-E0AB-4F18-B759-3BED0A9BF2BC}" type="datetime2">
              <a:rPr lang="de-DE" smtClean="0"/>
              <a:t>Montag, 6. Juli 2026</a:t>
            </a:fld>
            <a:endParaRPr lang="de-DE"/>
          </a:p>
        </p:txBody>
      </p:sp>
      <p:sp>
        <p:nvSpPr>
          <p:cNvPr id="4" name="Fußzeilenplatzhalt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5AA87067-FBCA-4AD6-AE57-C2BE8176CDC9}" type="slidenum">
              <a:rPr lang="de-DE" smtClean="0"/>
              <a:t>‹Nr.›</a:t>
            </a:fld>
            <a:endParaRPr lang="de-DE"/>
          </a:p>
        </p:txBody>
      </p:sp>
    </p:spTree>
    <p:extLst>
      <p:ext uri="{BB962C8B-B14F-4D97-AF65-F5344CB8AC3E}">
        <p14:creationId xmlns:p14="http://schemas.microsoft.com/office/powerpoint/2010/main" val="14577232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B8089EB6-59F2-4911-8EB8-A7EF593EAC0A}" type="datetime2">
              <a:rPr lang="de-DE" smtClean="0"/>
              <a:t>Montag, 6. Juli 2026</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DDBD96F3-0BF1-4D9E-A605-8EA478B83E46}" type="slidenum">
              <a:rPr lang="en-GB" smtClean="0"/>
              <a:t>‹Nr.›</a:t>
            </a:fld>
            <a:endParaRPr lang="en-GB"/>
          </a:p>
        </p:txBody>
      </p:sp>
    </p:spTree>
    <p:extLst>
      <p:ext uri="{BB962C8B-B14F-4D97-AF65-F5344CB8AC3E}">
        <p14:creationId xmlns:p14="http://schemas.microsoft.com/office/powerpoint/2010/main" val="41972334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t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
        <p:nvSpPr>
          <p:cNvPr id="10" name="Title 1">
            <a:extLst>
              <a:ext uri="{FF2B5EF4-FFF2-40B4-BE49-F238E27FC236}">
                <a16:creationId xmlns:a16="http://schemas.microsoft.com/office/drawing/2014/main" id="{CF75173A-E1F4-47F4-A038-C7C3B1A39A96}"/>
              </a:ext>
            </a:extLst>
          </p:cNvPr>
          <p:cNvSpPr>
            <a:spLocks noGrp="1"/>
          </p:cNvSpPr>
          <p:nvPr>
            <p:ph type="ctrTitle"/>
          </p:nvPr>
        </p:nvSpPr>
        <p:spPr>
          <a:xfrm>
            <a:off x="564100" y="1341344"/>
            <a:ext cx="7878561" cy="490568"/>
          </a:xfrm>
        </p:spPr>
        <p:txBody>
          <a:bodyPr anchor="ctr">
            <a:normAutofit/>
          </a:bodyPr>
          <a:lstStyle>
            <a:lvl1pPr algn="l">
              <a:defRPr sz="2800">
                <a:solidFill>
                  <a:schemeClr val="bg1"/>
                </a:solidFill>
              </a:defRPr>
            </a:lvl1pPr>
          </a:lstStyle>
          <a:p>
            <a:r>
              <a:rPr lang="de-DE"/>
              <a:t>Titelmasterformat durch Klicken bearbeiten</a:t>
            </a:r>
            <a:endParaRPr lang="en-GB" dirty="0"/>
          </a:p>
        </p:txBody>
      </p:sp>
      <p:sp>
        <p:nvSpPr>
          <p:cNvPr id="11" name="Subtitle 2">
            <a:extLst>
              <a:ext uri="{FF2B5EF4-FFF2-40B4-BE49-F238E27FC236}">
                <a16:creationId xmlns:a16="http://schemas.microsoft.com/office/drawing/2014/main" id="{6CD6847B-7E76-4B9F-9B51-FCA0E0F31F69}"/>
              </a:ext>
            </a:extLst>
          </p:cNvPr>
          <p:cNvSpPr>
            <a:spLocks noGrp="1"/>
          </p:cNvSpPr>
          <p:nvPr>
            <p:ph type="subTitle" idx="1"/>
          </p:nvPr>
        </p:nvSpPr>
        <p:spPr>
          <a:xfrm>
            <a:off x="564100" y="1875559"/>
            <a:ext cx="9144000" cy="358905"/>
          </a:xfrm>
        </p:spPr>
        <p:txBody>
          <a:bodyPr>
            <a:normAutofit/>
          </a:bodyPr>
          <a:lstStyle>
            <a:lvl1pPr marL="0" indent="0" algn="l">
              <a:buNone/>
              <a:defRPr sz="16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dirty="0"/>
          </a:p>
        </p:txBody>
      </p:sp>
    </p:spTree>
    <p:extLst>
      <p:ext uri="{BB962C8B-B14F-4D97-AF65-F5344CB8AC3E}">
        <p14:creationId xmlns:p14="http://schemas.microsoft.com/office/powerpoint/2010/main" val="383597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9DEA-61AE-4234-937D-535789308109}"/>
              </a:ext>
            </a:extLst>
          </p:cNvPr>
          <p:cNvSpPr>
            <a:spLocks noGrp="1"/>
          </p:cNvSpPr>
          <p:nvPr>
            <p:ph type="title" hasCustomPrompt="1"/>
          </p:nvPr>
        </p:nvSpPr>
        <p:spPr>
          <a:xfrm>
            <a:off x="6096000" y="1354086"/>
            <a:ext cx="5504155" cy="435098"/>
          </a:xfrm>
        </p:spPr>
        <p:txBody>
          <a:bodyPr anchor="t"/>
          <a:lstStyle>
            <a:lvl1pPr>
              <a:defRPr>
                <a:solidFill>
                  <a:srgbClr val="9FC646"/>
                </a:solidFill>
              </a:defRPr>
            </a:lvl1pPr>
          </a:lstStyle>
          <a:p>
            <a:r>
              <a:rPr lang="en-US" dirty="0"/>
              <a:t>Click to edit THE TITLE</a:t>
            </a:r>
            <a:endParaRPr lang="en-GB" dirty="0"/>
          </a:p>
        </p:txBody>
      </p:sp>
      <p:sp>
        <p:nvSpPr>
          <p:cNvPr id="5" name="Bildplatzhalter 4"/>
          <p:cNvSpPr>
            <a:spLocks noGrp="1"/>
          </p:cNvSpPr>
          <p:nvPr>
            <p:ph type="pic" sz="quarter" idx="10"/>
          </p:nvPr>
        </p:nvSpPr>
        <p:spPr>
          <a:xfrm>
            <a:off x="375709" y="384175"/>
            <a:ext cx="5257800" cy="6126163"/>
          </a:xfrm>
        </p:spPr>
        <p:txBody>
          <a:bodyPr/>
          <a:lstStyle/>
          <a:p>
            <a:r>
              <a:rPr lang="de-DE"/>
              <a:t>Bild durch Klicken auf Symbol hinzufügen</a:t>
            </a:r>
          </a:p>
        </p:txBody>
      </p:sp>
    </p:spTree>
    <p:extLst>
      <p:ext uri="{BB962C8B-B14F-4D97-AF65-F5344CB8AC3E}">
        <p14:creationId xmlns:p14="http://schemas.microsoft.com/office/powerpoint/2010/main" val="60574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V1">
    <p:spTree>
      <p:nvGrpSpPr>
        <p:cNvPr id="1" name=""/>
        <p:cNvGrpSpPr/>
        <p:nvPr/>
      </p:nvGrpSpPr>
      <p:grpSpPr>
        <a:xfrm>
          <a:off x="0" y="0"/>
          <a:ext cx="0" cy="0"/>
          <a:chOff x="0" y="0"/>
          <a:chExt cx="0" cy="0"/>
        </a:xfrm>
      </p:grpSpPr>
      <p:sp>
        <p:nvSpPr>
          <p:cNvPr id="13" name="Line">
            <a:extLst>
              <a:ext uri="{FF2B5EF4-FFF2-40B4-BE49-F238E27FC236}">
                <a16:creationId xmlns:a16="http://schemas.microsoft.com/office/drawing/2014/main" id="{5039C799-1E02-117E-357D-14DD8963EE4A}"/>
              </a:ext>
            </a:extLst>
          </p:cNvPr>
          <p:cNvSpPr/>
          <p:nvPr userDrawn="1"/>
        </p:nvSpPr>
        <p:spPr>
          <a:xfrm>
            <a:off x="1573162" y="6523942"/>
            <a:ext cx="9109286" cy="41958"/>
          </a:xfrm>
          <a:prstGeom prst="line">
            <a:avLst/>
          </a:prstGeom>
          <a:ln w="6350">
            <a:solidFill>
              <a:schemeClr val="tx1"/>
            </a:solidFill>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dirty="0">
              <a:ln>
                <a:noFill/>
              </a:ln>
              <a:solidFill>
                <a:srgbClr val="000000"/>
              </a:solidFill>
              <a:effectLst/>
              <a:uLnTx/>
              <a:uFillTx/>
              <a:latin typeface="Inter Light" panose="02000503000000020004" pitchFamily="2" charset="0"/>
              <a:ea typeface="Inter Light" panose="02000503000000020004" pitchFamily="2" charset="0"/>
              <a:sym typeface="Helvetica Neue Medium"/>
            </a:endParaRPr>
          </a:p>
        </p:txBody>
      </p:sp>
      <p:sp>
        <p:nvSpPr>
          <p:cNvPr id="19" name="Textplatzhalter 17"/>
          <p:cNvSpPr>
            <a:spLocks noGrp="1"/>
          </p:cNvSpPr>
          <p:nvPr>
            <p:ph type="body" sz="quarter" idx="10"/>
          </p:nvPr>
        </p:nvSpPr>
        <p:spPr>
          <a:xfrm>
            <a:off x="377825" y="1828800"/>
            <a:ext cx="11404600" cy="4346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Titel 2"/>
          <p:cNvSpPr>
            <a:spLocks noGrp="1"/>
          </p:cNvSpPr>
          <p:nvPr>
            <p:ph type="title"/>
          </p:nvPr>
        </p:nvSpPr>
        <p:spPr/>
        <p:txBody>
          <a:bodyPr/>
          <a:lstStyle/>
          <a:p>
            <a:r>
              <a:rPr lang="de-DE"/>
              <a:t>Titelmasterformat durch Klicken bearbeiten</a:t>
            </a:r>
            <a:endParaRPr lang="de-DE" dirty="0"/>
          </a:p>
        </p:txBody>
      </p:sp>
      <p:sp>
        <p:nvSpPr>
          <p:cNvPr id="5" name="Datumsplatzhalter 4"/>
          <p:cNvSpPr>
            <a:spLocks noGrp="1"/>
          </p:cNvSpPr>
          <p:nvPr>
            <p:ph type="dt" sz="half" idx="11"/>
          </p:nvPr>
        </p:nvSpPr>
        <p:spPr/>
        <p:txBody>
          <a:bodyPr/>
          <a:lstStyle/>
          <a:p>
            <a:pPr>
              <a:defRPr/>
            </a:pPr>
            <a:r>
              <a:rPr lang="de-DE"/>
              <a:t>22.03.2024</a:t>
            </a:r>
            <a:endParaRPr lang="de-DE" dirty="0"/>
          </a:p>
        </p:txBody>
      </p:sp>
      <p:sp>
        <p:nvSpPr>
          <p:cNvPr id="7" name="Foliennummernplatzhalter 6"/>
          <p:cNvSpPr>
            <a:spLocks noGrp="1"/>
          </p:cNvSpPr>
          <p:nvPr>
            <p:ph type="sldNum" sz="quarter" idx="13"/>
          </p:nvPr>
        </p:nvSpPr>
        <p:spPr/>
        <p:txBody>
          <a:bodyPr/>
          <a:lstStyle/>
          <a:p>
            <a:fld id="{298CF644-D4C3-4DCB-B577-E9AA1C5EE667}" type="slidenum">
              <a:rPr lang="de-DE" smtClean="0"/>
              <a:pPr/>
              <a:t>‹Nr.›</a:t>
            </a:fld>
            <a:endParaRPr lang="de-DE"/>
          </a:p>
        </p:txBody>
      </p:sp>
    </p:spTree>
    <p:extLst>
      <p:ext uri="{BB962C8B-B14F-4D97-AF65-F5344CB8AC3E}">
        <p14:creationId xmlns:p14="http://schemas.microsoft.com/office/powerpoint/2010/main" val="113185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extplatzhalter 17"/>
          <p:cNvSpPr>
            <a:spLocks noGrp="1"/>
          </p:cNvSpPr>
          <p:nvPr>
            <p:ph type="body" sz="quarter" idx="10"/>
          </p:nvPr>
        </p:nvSpPr>
        <p:spPr>
          <a:xfrm>
            <a:off x="377825" y="1828800"/>
            <a:ext cx="11404600" cy="4346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title"/>
          </p:nvPr>
        </p:nvSpPr>
        <p:spPr>
          <a:xfrm>
            <a:off x="349923" y="390525"/>
            <a:ext cx="8862903" cy="450677"/>
          </a:xfrm>
        </p:spPr>
        <p:txBody>
          <a:bodyPr/>
          <a:lstStyle/>
          <a:p>
            <a:r>
              <a:rPr lang="de-DE"/>
              <a:t>Titelmasterformat durch Klicken bearbeiten</a:t>
            </a:r>
          </a:p>
        </p:txBody>
      </p:sp>
      <p:sp>
        <p:nvSpPr>
          <p:cNvPr id="4" name="Datumsplatzhalter 3"/>
          <p:cNvSpPr>
            <a:spLocks noGrp="1"/>
          </p:cNvSpPr>
          <p:nvPr>
            <p:ph type="dt" sz="half" idx="11"/>
          </p:nvPr>
        </p:nvSpPr>
        <p:spPr/>
        <p:txBody>
          <a:bodyPr/>
          <a:lstStyle/>
          <a:p>
            <a:pPr>
              <a:defRPr/>
            </a:pPr>
            <a:r>
              <a:rPr lang="de-DE"/>
              <a:t>22.03.2024</a:t>
            </a:r>
            <a:endParaRPr lang="de-DE" dirty="0"/>
          </a:p>
        </p:txBody>
      </p:sp>
      <p:sp>
        <p:nvSpPr>
          <p:cNvPr id="7" name="Fußzeilenplatzhalter 6"/>
          <p:cNvSpPr>
            <a:spLocks noGrp="1"/>
          </p:cNvSpPr>
          <p:nvPr>
            <p:ph type="ftr" sz="quarter" idx="12"/>
          </p:nvPr>
        </p:nvSpPr>
        <p:spPr/>
        <p:txBody>
          <a:bodyPr/>
          <a:lstStyle/>
          <a:p>
            <a:endParaRPr lang="de-DE"/>
          </a:p>
        </p:txBody>
      </p:sp>
      <p:sp>
        <p:nvSpPr>
          <p:cNvPr id="9" name="Foliennummernplatzhalter 8"/>
          <p:cNvSpPr>
            <a:spLocks noGrp="1"/>
          </p:cNvSpPr>
          <p:nvPr>
            <p:ph type="sldNum" sz="quarter" idx="13"/>
          </p:nvPr>
        </p:nvSpPr>
        <p:spPr/>
        <p:txBody>
          <a:bodyPr/>
          <a:lstStyle/>
          <a:p>
            <a:fld id="{298CF644-D4C3-4DCB-B577-E9AA1C5EE667}" type="slidenum">
              <a:rPr lang="de-DE" smtClean="0"/>
              <a:pPr/>
              <a:t>‹Nr.›</a:t>
            </a:fld>
            <a:endParaRPr lang="de-DE"/>
          </a:p>
        </p:txBody>
      </p:sp>
    </p:spTree>
    <p:extLst>
      <p:ext uri="{BB962C8B-B14F-4D97-AF65-F5344CB8AC3E}">
        <p14:creationId xmlns:p14="http://schemas.microsoft.com/office/powerpoint/2010/main" val="295158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9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Nord">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fik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
        <p:nvSpPr>
          <p:cNvPr id="11" name="Title 1">
            <a:extLst>
              <a:ext uri="{FF2B5EF4-FFF2-40B4-BE49-F238E27FC236}">
                <a16:creationId xmlns:a16="http://schemas.microsoft.com/office/drawing/2014/main" id="{CF75173A-E1F4-47F4-A038-C7C3B1A39A96}"/>
              </a:ext>
            </a:extLst>
          </p:cNvPr>
          <p:cNvSpPr>
            <a:spLocks noGrp="1"/>
          </p:cNvSpPr>
          <p:nvPr>
            <p:ph type="ctrTitle"/>
          </p:nvPr>
        </p:nvSpPr>
        <p:spPr>
          <a:xfrm>
            <a:off x="564100" y="1341344"/>
            <a:ext cx="7878561" cy="490568"/>
          </a:xfrm>
        </p:spPr>
        <p:txBody>
          <a:bodyPr anchor="ctr">
            <a:normAutofit/>
          </a:bodyPr>
          <a:lstStyle>
            <a:lvl1pPr algn="l">
              <a:defRPr sz="2800">
                <a:solidFill>
                  <a:schemeClr val="bg1"/>
                </a:solidFill>
              </a:defRPr>
            </a:lvl1pPr>
          </a:lstStyle>
          <a:p>
            <a:r>
              <a:rPr lang="de-DE"/>
              <a:t>Titelmasterformat durch Klicken bearbeiten</a:t>
            </a:r>
            <a:endParaRPr lang="en-GB" dirty="0"/>
          </a:p>
        </p:txBody>
      </p:sp>
      <p:sp>
        <p:nvSpPr>
          <p:cNvPr id="12" name="Subtitle 2">
            <a:extLst>
              <a:ext uri="{FF2B5EF4-FFF2-40B4-BE49-F238E27FC236}">
                <a16:creationId xmlns:a16="http://schemas.microsoft.com/office/drawing/2014/main" id="{6CD6847B-7E76-4B9F-9B51-FCA0E0F31F69}"/>
              </a:ext>
            </a:extLst>
          </p:cNvPr>
          <p:cNvSpPr>
            <a:spLocks noGrp="1"/>
          </p:cNvSpPr>
          <p:nvPr>
            <p:ph type="subTitle" idx="1"/>
          </p:nvPr>
        </p:nvSpPr>
        <p:spPr>
          <a:xfrm>
            <a:off x="564100" y="1875559"/>
            <a:ext cx="9144000" cy="358905"/>
          </a:xfrm>
        </p:spPr>
        <p:txBody>
          <a:bodyPr>
            <a:normAutofit/>
          </a:bodyPr>
          <a:lstStyle>
            <a:lvl1pPr marL="0" indent="0" algn="l">
              <a:buNone/>
              <a:defRPr sz="16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dirty="0"/>
          </a:p>
        </p:txBody>
      </p:sp>
    </p:spTree>
    <p:extLst>
      <p:ext uri="{BB962C8B-B14F-4D97-AF65-F5344CB8AC3E}">
        <p14:creationId xmlns:p14="http://schemas.microsoft.com/office/powerpoint/2010/main" val="294665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173A-E1F4-47F4-A038-C7C3B1A39A96}"/>
              </a:ext>
            </a:extLst>
          </p:cNvPr>
          <p:cNvSpPr>
            <a:spLocks noGrp="1"/>
          </p:cNvSpPr>
          <p:nvPr>
            <p:ph type="ctrTitle" hasCustomPrompt="1"/>
          </p:nvPr>
        </p:nvSpPr>
        <p:spPr>
          <a:xfrm>
            <a:off x="349924" y="379572"/>
            <a:ext cx="8346402" cy="461630"/>
          </a:xfrm>
        </p:spPr>
        <p:txBody>
          <a:bodyPr anchor="t" anchorCtr="0">
            <a:normAutofit/>
          </a:bodyPr>
          <a:lstStyle>
            <a:lvl1pPr algn="l">
              <a:lnSpc>
                <a:spcPct val="100000"/>
              </a:lnSpc>
              <a:defRPr sz="2000">
                <a:solidFill>
                  <a:srgbClr val="9FC646"/>
                </a:solidFill>
              </a:defRPr>
            </a:lvl1pPr>
          </a:lstStyle>
          <a:p>
            <a:r>
              <a:rPr lang="en-US" dirty="0"/>
              <a:t>Click to edit THE TITLE</a:t>
            </a:r>
            <a:endParaRPr lang="en-GB" dirty="0"/>
          </a:p>
        </p:txBody>
      </p:sp>
      <p:pic>
        <p:nvPicPr>
          <p:cNvPr id="9" name="Picture 8">
            <a:extLst>
              <a:ext uri="{FF2B5EF4-FFF2-40B4-BE49-F238E27FC236}">
                <a16:creationId xmlns:a16="http://schemas.microsoft.com/office/drawing/2014/main" id="{D1D307BE-ECC4-4DAB-86C6-8D89D5E1D2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9924" y="1270118"/>
            <a:ext cx="11432715" cy="5213809"/>
          </a:xfrm>
          <a:prstGeom prst="rect">
            <a:avLst/>
          </a:prstGeom>
        </p:spPr>
      </p:pic>
      <p:pic>
        <p:nvPicPr>
          <p:cNvPr id="5" name="Grafik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Tree>
    <p:extLst>
      <p:ext uri="{BB962C8B-B14F-4D97-AF65-F5344CB8AC3E}">
        <p14:creationId xmlns:p14="http://schemas.microsoft.com/office/powerpoint/2010/main" val="348589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D307BE-ECC4-4DAB-86C6-8D89D5E1D2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9925" y="1258530"/>
            <a:ext cx="11432714" cy="5225398"/>
          </a:xfrm>
          <a:prstGeom prst="rect">
            <a:avLst/>
          </a:prstGeom>
        </p:spPr>
      </p:pic>
      <p:pic>
        <p:nvPicPr>
          <p:cNvPr id="5" name="Grafik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
        <p:nvSpPr>
          <p:cNvPr id="6" name="Title 1">
            <a:extLst>
              <a:ext uri="{FF2B5EF4-FFF2-40B4-BE49-F238E27FC236}">
                <a16:creationId xmlns:a16="http://schemas.microsoft.com/office/drawing/2014/main" id="{CF75173A-E1F4-47F4-A038-C7C3B1A39A96}"/>
              </a:ext>
            </a:extLst>
          </p:cNvPr>
          <p:cNvSpPr>
            <a:spLocks noGrp="1"/>
          </p:cNvSpPr>
          <p:nvPr>
            <p:ph type="ctrTitle" hasCustomPrompt="1"/>
          </p:nvPr>
        </p:nvSpPr>
        <p:spPr>
          <a:xfrm>
            <a:off x="349924" y="379572"/>
            <a:ext cx="8346402" cy="461630"/>
          </a:xfrm>
        </p:spPr>
        <p:txBody>
          <a:bodyPr anchor="t" anchorCtr="0">
            <a:normAutofit/>
          </a:bodyPr>
          <a:lstStyle>
            <a:lvl1pPr algn="l">
              <a:lnSpc>
                <a:spcPct val="100000"/>
              </a:lnSpc>
              <a:defRPr sz="2000">
                <a:solidFill>
                  <a:srgbClr val="9FC646"/>
                </a:solidFill>
              </a:defRPr>
            </a:lvl1pPr>
          </a:lstStyle>
          <a:p>
            <a:r>
              <a:rPr lang="en-US" dirty="0"/>
              <a:t>Click to edit THE TITLE</a:t>
            </a:r>
            <a:endParaRPr lang="en-GB" dirty="0"/>
          </a:p>
        </p:txBody>
      </p:sp>
    </p:spTree>
    <p:extLst>
      <p:ext uri="{BB962C8B-B14F-4D97-AF65-F5344CB8AC3E}">
        <p14:creationId xmlns:p14="http://schemas.microsoft.com/office/powerpoint/2010/main" val="227565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D307BE-ECC4-4DAB-86C6-8D89D5E1D2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9924" y="1258529"/>
            <a:ext cx="11432715" cy="5225399"/>
          </a:xfrm>
          <a:prstGeom prst="rect">
            <a:avLst/>
          </a:prstGeom>
        </p:spPr>
      </p:pic>
      <p:pic>
        <p:nvPicPr>
          <p:cNvPr id="5" name="Grafik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
        <p:nvSpPr>
          <p:cNvPr id="7" name="Title 1">
            <a:extLst>
              <a:ext uri="{FF2B5EF4-FFF2-40B4-BE49-F238E27FC236}">
                <a16:creationId xmlns:a16="http://schemas.microsoft.com/office/drawing/2014/main" id="{CF75173A-E1F4-47F4-A038-C7C3B1A39A96}"/>
              </a:ext>
            </a:extLst>
          </p:cNvPr>
          <p:cNvSpPr>
            <a:spLocks noGrp="1"/>
          </p:cNvSpPr>
          <p:nvPr>
            <p:ph type="ctrTitle" hasCustomPrompt="1"/>
          </p:nvPr>
        </p:nvSpPr>
        <p:spPr>
          <a:xfrm>
            <a:off x="349924" y="379572"/>
            <a:ext cx="8346402" cy="461630"/>
          </a:xfrm>
        </p:spPr>
        <p:txBody>
          <a:bodyPr anchor="t" anchorCtr="0">
            <a:normAutofit/>
          </a:bodyPr>
          <a:lstStyle>
            <a:lvl1pPr algn="l">
              <a:lnSpc>
                <a:spcPct val="100000"/>
              </a:lnSpc>
              <a:defRPr sz="2000">
                <a:solidFill>
                  <a:srgbClr val="9FC646"/>
                </a:solidFill>
              </a:defRPr>
            </a:lvl1pPr>
          </a:lstStyle>
          <a:p>
            <a:r>
              <a:rPr lang="en-US" dirty="0"/>
              <a:t>Click to edit THE TITLE</a:t>
            </a:r>
            <a:endParaRPr lang="en-GB" dirty="0"/>
          </a:p>
        </p:txBody>
      </p:sp>
    </p:spTree>
    <p:extLst>
      <p:ext uri="{BB962C8B-B14F-4D97-AF65-F5344CB8AC3E}">
        <p14:creationId xmlns:p14="http://schemas.microsoft.com/office/powerpoint/2010/main" val="181340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
        <p:nvSpPr>
          <p:cNvPr id="7" name="Bildplatzhalter 3"/>
          <p:cNvSpPr>
            <a:spLocks noGrp="1"/>
          </p:cNvSpPr>
          <p:nvPr>
            <p:ph type="pic" sz="quarter" idx="10"/>
          </p:nvPr>
        </p:nvSpPr>
        <p:spPr>
          <a:xfrm>
            <a:off x="349250" y="1258888"/>
            <a:ext cx="11433175" cy="4956977"/>
          </a:xfrm>
        </p:spPr>
        <p:txBody>
          <a:bodyPr/>
          <a:lstStyle/>
          <a:p>
            <a:r>
              <a:rPr lang="de-DE"/>
              <a:t>Bild durch Klicken auf Symbol hinzufügen</a:t>
            </a:r>
          </a:p>
        </p:txBody>
      </p:sp>
      <p:sp>
        <p:nvSpPr>
          <p:cNvPr id="8" name="Title 1">
            <a:extLst>
              <a:ext uri="{FF2B5EF4-FFF2-40B4-BE49-F238E27FC236}">
                <a16:creationId xmlns:a16="http://schemas.microsoft.com/office/drawing/2014/main" id="{CF75173A-E1F4-47F4-A038-C7C3B1A39A96}"/>
              </a:ext>
            </a:extLst>
          </p:cNvPr>
          <p:cNvSpPr>
            <a:spLocks noGrp="1"/>
          </p:cNvSpPr>
          <p:nvPr>
            <p:ph type="ctrTitle" hasCustomPrompt="1"/>
          </p:nvPr>
        </p:nvSpPr>
        <p:spPr>
          <a:xfrm>
            <a:off x="349924" y="379572"/>
            <a:ext cx="8346402" cy="461630"/>
          </a:xfrm>
        </p:spPr>
        <p:txBody>
          <a:bodyPr anchor="t" anchorCtr="0">
            <a:normAutofit/>
          </a:bodyPr>
          <a:lstStyle>
            <a:lvl1pPr algn="l">
              <a:lnSpc>
                <a:spcPct val="100000"/>
              </a:lnSpc>
              <a:defRPr sz="2000">
                <a:solidFill>
                  <a:srgbClr val="9FC646"/>
                </a:solidFill>
              </a:defRPr>
            </a:lvl1pPr>
          </a:lstStyle>
          <a:p>
            <a:r>
              <a:rPr lang="en-US" dirty="0"/>
              <a:t>Click to edit THE TITLE</a:t>
            </a:r>
            <a:endParaRPr lang="en-GB" dirty="0"/>
          </a:p>
        </p:txBody>
      </p:sp>
      <p:sp>
        <p:nvSpPr>
          <p:cNvPr id="2" name="Datumsplatzhalter 1"/>
          <p:cNvSpPr>
            <a:spLocks noGrp="1"/>
          </p:cNvSpPr>
          <p:nvPr>
            <p:ph type="dt" sz="half" idx="11"/>
          </p:nvPr>
        </p:nvSpPr>
        <p:spPr/>
        <p:txBody>
          <a:bodyPr/>
          <a:lstStyle/>
          <a:p>
            <a:pPr>
              <a:defRPr/>
            </a:pPr>
            <a:r>
              <a:rPr lang="de-DE"/>
              <a:t>22.03.2024</a:t>
            </a:r>
            <a:endParaRPr lang="de-DE" dirty="0"/>
          </a:p>
        </p:txBody>
      </p:sp>
      <p:sp>
        <p:nvSpPr>
          <p:cNvPr id="3" name="Fußzeilenplatzhalter 2"/>
          <p:cNvSpPr>
            <a:spLocks noGrp="1"/>
          </p:cNvSpPr>
          <p:nvPr>
            <p:ph type="ftr" sz="quarter" idx="12"/>
          </p:nvPr>
        </p:nvSpPr>
        <p:spPr/>
        <p:txBody>
          <a:bodyPr/>
          <a:lstStyle/>
          <a:p>
            <a:endParaRPr lang="de-DE"/>
          </a:p>
        </p:txBody>
      </p:sp>
      <p:sp>
        <p:nvSpPr>
          <p:cNvPr id="4" name="Foliennummernplatzhalter 3"/>
          <p:cNvSpPr>
            <a:spLocks noGrp="1"/>
          </p:cNvSpPr>
          <p:nvPr>
            <p:ph type="sldNum" sz="quarter" idx="13"/>
          </p:nvPr>
        </p:nvSpPr>
        <p:spPr/>
        <p:txBody>
          <a:bodyPr/>
          <a:lstStyle/>
          <a:p>
            <a:fld id="{298CF644-D4C3-4DCB-B577-E9AA1C5EE667}" type="slidenum">
              <a:rPr lang="de-DE" smtClean="0"/>
              <a:pPr/>
              <a:t>‹Nr.›</a:t>
            </a:fld>
            <a:endParaRPr lang="de-DE"/>
          </a:p>
        </p:txBody>
      </p:sp>
    </p:spTree>
    <p:extLst>
      <p:ext uri="{BB962C8B-B14F-4D97-AF65-F5344CB8AC3E}">
        <p14:creationId xmlns:p14="http://schemas.microsoft.com/office/powerpoint/2010/main" val="390607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32"/>
            <a:ext cx="6105832" cy="6872748"/>
          </a:xfrm>
          <a:prstGeom prst="rect">
            <a:avLst/>
          </a:prstGeom>
        </p:spPr>
      </p:pic>
      <p:sp>
        <p:nvSpPr>
          <p:cNvPr id="2" name="Title 1">
            <a:extLst>
              <a:ext uri="{FF2B5EF4-FFF2-40B4-BE49-F238E27FC236}">
                <a16:creationId xmlns:a16="http://schemas.microsoft.com/office/drawing/2014/main" id="{04749DEA-61AE-4234-937D-535789308109}"/>
              </a:ext>
            </a:extLst>
          </p:cNvPr>
          <p:cNvSpPr>
            <a:spLocks noGrp="1"/>
          </p:cNvSpPr>
          <p:nvPr>
            <p:ph type="title" hasCustomPrompt="1"/>
          </p:nvPr>
        </p:nvSpPr>
        <p:spPr>
          <a:xfrm>
            <a:off x="6519611" y="1275200"/>
            <a:ext cx="5287202" cy="432932"/>
          </a:xfrm>
        </p:spPr>
        <p:txBody>
          <a:bodyPr anchor="t" anchorCtr="0">
            <a:noAutofit/>
          </a:bodyPr>
          <a:lstStyle>
            <a:lvl1pPr>
              <a:defRPr sz="2000">
                <a:solidFill>
                  <a:srgbClr val="9FC646"/>
                </a:solidFill>
                <a:latin typeface="Source Sans Pro" panose="020B0503030403020204" pitchFamily="34" charset="0"/>
                <a:ea typeface="Source Sans Pro" panose="020B0503030403020204" pitchFamily="34" charset="0"/>
              </a:defRPr>
            </a:lvl1pPr>
          </a:lstStyle>
          <a:p>
            <a:r>
              <a:rPr lang="en-US" dirty="0"/>
              <a:t>Click to edit THE </a:t>
            </a:r>
            <a:r>
              <a:rPr lang="en-US" dirty="0" err="1"/>
              <a:t>titlE</a:t>
            </a:r>
            <a:endParaRPr lang="en-GB" dirty="0"/>
          </a:p>
        </p:txBody>
      </p:sp>
    </p:spTree>
    <p:extLst>
      <p:ext uri="{BB962C8B-B14F-4D97-AF65-F5344CB8AC3E}">
        <p14:creationId xmlns:p14="http://schemas.microsoft.com/office/powerpoint/2010/main" val="341432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9DEA-61AE-4234-937D-535789308109}"/>
              </a:ext>
            </a:extLst>
          </p:cNvPr>
          <p:cNvSpPr>
            <a:spLocks noGrp="1"/>
          </p:cNvSpPr>
          <p:nvPr>
            <p:ph type="title" hasCustomPrompt="1"/>
          </p:nvPr>
        </p:nvSpPr>
        <p:spPr>
          <a:xfrm>
            <a:off x="6519611" y="1275200"/>
            <a:ext cx="5287202" cy="432932"/>
          </a:xfrm>
        </p:spPr>
        <p:txBody>
          <a:bodyPr anchor="t" anchorCtr="0">
            <a:noAutofit/>
          </a:bodyPr>
          <a:lstStyle>
            <a:lvl1pPr>
              <a:defRPr sz="2000">
                <a:solidFill>
                  <a:srgbClr val="9FC646"/>
                </a:solidFill>
                <a:latin typeface="Source Sans Pro" panose="020B0503030403020204" pitchFamily="34" charset="0"/>
                <a:ea typeface="Source Sans Pro" panose="020B0503030403020204" pitchFamily="34" charset="0"/>
              </a:defRPr>
            </a:lvl1pPr>
          </a:lstStyle>
          <a:p>
            <a:r>
              <a:rPr lang="en-US" dirty="0"/>
              <a:t>Click to edit THE </a:t>
            </a:r>
            <a:r>
              <a:rPr lang="en-US" dirty="0" err="1"/>
              <a:t>titlE</a:t>
            </a:r>
            <a:endParaRPr lang="en-GB" dirty="0"/>
          </a:p>
        </p:txBody>
      </p:sp>
      <p:sp>
        <p:nvSpPr>
          <p:cNvPr id="7" name="Bildplatzhalter 3"/>
          <p:cNvSpPr>
            <a:spLocks noGrp="1"/>
          </p:cNvSpPr>
          <p:nvPr>
            <p:ph type="pic" sz="quarter" idx="10"/>
          </p:nvPr>
        </p:nvSpPr>
        <p:spPr>
          <a:xfrm>
            <a:off x="0" y="0"/>
            <a:ext cx="6030930" cy="6858000"/>
          </a:xfrm>
        </p:spPr>
        <p:txBody>
          <a:bodyPr/>
          <a:lstStyle/>
          <a:p>
            <a:r>
              <a:rPr lang="de-DE"/>
              <a:t>Bild durch Klicken auf Symbol hinzufügen</a:t>
            </a:r>
          </a:p>
        </p:txBody>
      </p:sp>
    </p:spTree>
    <p:extLst>
      <p:ext uri="{BB962C8B-B14F-4D97-AF65-F5344CB8AC3E}">
        <p14:creationId xmlns:p14="http://schemas.microsoft.com/office/powerpoint/2010/main" val="170525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A71EB-4A82-4A87-9D90-A22184237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5709" y="383626"/>
            <a:ext cx="5258175" cy="6127384"/>
          </a:xfrm>
          <a:prstGeom prst="rect">
            <a:avLst/>
          </a:prstGeom>
        </p:spPr>
      </p:pic>
      <p:sp>
        <p:nvSpPr>
          <p:cNvPr id="2" name="Title 1">
            <a:extLst>
              <a:ext uri="{FF2B5EF4-FFF2-40B4-BE49-F238E27FC236}">
                <a16:creationId xmlns:a16="http://schemas.microsoft.com/office/drawing/2014/main" id="{04749DEA-61AE-4234-937D-535789308109}"/>
              </a:ext>
            </a:extLst>
          </p:cNvPr>
          <p:cNvSpPr>
            <a:spLocks noGrp="1"/>
          </p:cNvSpPr>
          <p:nvPr>
            <p:ph type="title" hasCustomPrompt="1"/>
          </p:nvPr>
        </p:nvSpPr>
        <p:spPr>
          <a:xfrm>
            <a:off x="6096000" y="1354086"/>
            <a:ext cx="5504155" cy="435098"/>
          </a:xfrm>
        </p:spPr>
        <p:txBody>
          <a:bodyPr anchor="t"/>
          <a:lstStyle>
            <a:lvl1pPr>
              <a:defRPr>
                <a:solidFill>
                  <a:srgbClr val="9FC646"/>
                </a:solidFill>
              </a:defRPr>
            </a:lvl1pPr>
          </a:lstStyle>
          <a:p>
            <a:r>
              <a:rPr lang="en-US" dirty="0"/>
              <a:t>Click to edit THE TITLE</a:t>
            </a:r>
            <a:endParaRPr lang="en-GB" dirty="0"/>
          </a:p>
        </p:txBody>
      </p:sp>
    </p:spTree>
    <p:extLst>
      <p:ext uri="{BB962C8B-B14F-4D97-AF65-F5344CB8AC3E}">
        <p14:creationId xmlns:p14="http://schemas.microsoft.com/office/powerpoint/2010/main" val="130986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CC6E8-20DA-408F-9AED-08F660C4654F}"/>
              </a:ext>
            </a:extLst>
          </p:cNvPr>
          <p:cNvSpPr>
            <a:spLocks noGrp="1"/>
          </p:cNvSpPr>
          <p:nvPr>
            <p:ph type="title"/>
          </p:nvPr>
        </p:nvSpPr>
        <p:spPr>
          <a:xfrm>
            <a:off x="349923" y="390525"/>
            <a:ext cx="8862903" cy="450677"/>
          </a:xfrm>
          <a:prstGeom prst="rect">
            <a:avLst/>
          </a:prstGeom>
        </p:spPr>
        <p:txBody>
          <a:bodyPr vert="horz" lIns="91440" tIns="45720" rIns="91440" bIns="45720" rtlCol="0" anchor="t" anchorCtr="0">
            <a:normAutofit/>
          </a:bodyPr>
          <a:lstStyle/>
          <a:p>
            <a:r>
              <a:rPr lang="de-DE"/>
              <a:t>Titelmasterformat durch Klicken bearbeiten</a:t>
            </a:r>
            <a:endParaRPr lang="en-GB" dirty="0"/>
          </a:p>
        </p:txBody>
      </p:sp>
      <p:sp>
        <p:nvSpPr>
          <p:cNvPr id="3" name="Text Placeholder 2">
            <a:extLst>
              <a:ext uri="{FF2B5EF4-FFF2-40B4-BE49-F238E27FC236}">
                <a16:creationId xmlns:a16="http://schemas.microsoft.com/office/drawing/2014/main" id="{2EDD3B85-BAC0-4720-9CAB-DD6AFA93F73D}"/>
              </a:ext>
            </a:extLst>
          </p:cNvPr>
          <p:cNvSpPr>
            <a:spLocks noGrp="1"/>
          </p:cNvSpPr>
          <p:nvPr>
            <p:ph type="body" idx="1"/>
          </p:nvPr>
        </p:nvSpPr>
        <p:spPr>
          <a:xfrm>
            <a:off x="349923" y="1825625"/>
            <a:ext cx="11432716"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4" name="Grafik 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684774" y="390526"/>
            <a:ext cx="2097865" cy="450676"/>
          </a:xfrm>
          <a:prstGeom prst="rect">
            <a:avLst/>
          </a:prstGeom>
        </p:spPr>
      </p:pic>
      <p:sp>
        <p:nvSpPr>
          <p:cNvPr id="13" name="Rectangle 4"/>
          <p:cNvSpPr>
            <a:spLocks noGrp="1" noChangeArrowheads="1"/>
          </p:cNvSpPr>
          <p:nvPr>
            <p:ph type="dt" sz="half" idx="2"/>
          </p:nvPr>
        </p:nvSpPr>
        <p:spPr>
          <a:xfrm>
            <a:off x="378215" y="6340889"/>
            <a:ext cx="1194947" cy="381000"/>
          </a:xfrm>
          <a:prstGeom prst="rect">
            <a:avLst/>
          </a:prstGeom>
          <a:ln/>
        </p:spPr>
        <p:txBody>
          <a:bodyPr anchor="ctr" anchorCtr="0"/>
          <a:lstStyle>
            <a:lvl1pPr>
              <a:defRPr sz="1200">
                <a:solidFill>
                  <a:schemeClr val="tx1"/>
                </a:solidFill>
                <a:latin typeface="+mn-lt"/>
              </a:defRPr>
            </a:lvl1pPr>
          </a:lstStyle>
          <a:p>
            <a:pPr>
              <a:defRPr/>
            </a:pPr>
            <a:r>
              <a:rPr lang="de-DE"/>
              <a:t>22.03.2024</a:t>
            </a:r>
            <a:endParaRPr lang="de-DE" dirty="0"/>
          </a:p>
        </p:txBody>
      </p:sp>
      <p:sp>
        <p:nvSpPr>
          <p:cNvPr id="6" name="Foliennummernplatzhalter 5"/>
          <p:cNvSpPr>
            <a:spLocks noGrp="1"/>
          </p:cNvSpPr>
          <p:nvPr>
            <p:ph type="sldNum" sz="quarter" idx="4"/>
          </p:nvPr>
        </p:nvSpPr>
        <p:spPr>
          <a:xfrm>
            <a:off x="10705671" y="6356764"/>
            <a:ext cx="1076967" cy="365125"/>
          </a:xfrm>
          <a:prstGeom prst="rect">
            <a:avLst/>
          </a:prstGeom>
        </p:spPr>
        <p:txBody>
          <a:bodyPr vert="horz" lIns="91440" tIns="45720" rIns="91440" bIns="45720" rtlCol="0" anchor="ctr"/>
          <a:lstStyle>
            <a:lvl1pPr algn="r">
              <a:defRPr sz="1200">
                <a:solidFill>
                  <a:schemeClr val="tx1"/>
                </a:solidFill>
              </a:defRPr>
            </a:lvl1pPr>
          </a:lstStyle>
          <a:p>
            <a:fld id="{298CF644-D4C3-4DCB-B577-E9AA1C5EE667}" type="slidenum">
              <a:rPr lang="de-DE" smtClean="0"/>
              <a:pPr/>
              <a:t>‹Nr.›</a:t>
            </a:fld>
            <a:endParaRPr lang="de-DE"/>
          </a:p>
        </p:txBody>
      </p:sp>
      <p:sp>
        <p:nvSpPr>
          <p:cNvPr id="8" name="Fußzeilenplatzhalt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231420342"/>
      </p:ext>
    </p:extLst>
  </p:cSld>
  <p:clrMap bg1="lt1" tx1="dk1" bg2="lt2" tx2="dk2" accent1="accent1" accent2="accent2" accent3="accent3" accent4="accent4" accent5="accent5" accent6="accent6" hlink="hlink" folHlink="folHlink"/>
  <p:sldLayoutIdLst>
    <p:sldLayoutId id="2147483659" r:id="rId1"/>
    <p:sldLayoutId id="2147483667" r:id="rId2"/>
    <p:sldLayoutId id="2147483655" r:id="rId3"/>
    <p:sldLayoutId id="2147483668" r:id="rId4"/>
    <p:sldLayoutId id="2147483669" r:id="rId5"/>
    <p:sldLayoutId id="2147483675" r:id="rId6"/>
    <p:sldLayoutId id="2147483670" r:id="rId7"/>
    <p:sldLayoutId id="2147483674" r:id="rId8"/>
    <p:sldLayoutId id="2147483656" r:id="rId9"/>
    <p:sldLayoutId id="2147483673" r:id="rId10"/>
    <p:sldLayoutId id="2147483654" r:id="rId11"/>
    <p:sldLayoutId id="2147483657" r:id="rId12"/>
    <p:sldLayoutId id="2147483672" r:id="rId13"/>
  </p:sldLayoutIdLst>
  <p:hf hdr="0" ftr="0"/>
  <p:txStyles>
    <p:titleStyle>
      <a:lvl1pPr algn="l" defTabSz="914400" rtl="0" eaLnBrk="1" latinLnBrk="0" hangingPunct="1">
        <a:lnSpc>
          <a:spcPct val="100000"/>
        </a:lnSpc>
        <a:spcBef>
          <a:spcPct val="0"/>
        </a:spcBef>
        <a:buNone/>
        <a:defRPr sz="2400" b="1" kern="1200" cap="all" spc="300" baseline="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1.xml"/><Relationship Id="rId6" Type="http://schemas.openxmlformats.org/officeDocument/2006/relationships/image" Target="../media/image21.jpeg"/><Relationship Id="rId11" Type="http://schemas.openxmlformats.org/officeDocument/2006/relationships/image" Target="../media/image12.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hyperlink" Target="https://www1.wdr.de/nachrichten/landespolitik/bodycam-klinik-gewalt-100.html" TargetMode="External"/><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rp-online.de/nrw/landespolitik/minister-laumann-nennt-details-zu-bodycams-in-kliniken_aid-128089409"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1</a:t>
            </a:fld>
            <a:endParaRPr lang="de-DE"/>
          </a:p>
        </p:txBody>
      </p:sp>
      <p:sp>
        <p:nvSpPr>
          <p:cNvPr id="7" name="Textplatzhalter 2"/>
          <p:cNvSpPr txBox="1">
            <a:spLocks/>
          </p:cNvSpPr>
          <p:nvPr/>
        </p:nvSpPr>
        <p:spPr>
          <a:xfrm>
            <a:off x="546099" y="1014140"/>
            <a:ext cx="9466581" cy="12182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800" b="1" dirty="0" smtClean="0">
                <a:solidFill>
                  <a:srgbClr val="00CC00"/>
                </a:solidFill>
              </a:rPr>
              <a:t>Sicherheit ist nicht teuer – Sie ist unbezahlbar!</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49" y="1885043"/>
            <a:ext cx="4831062" cy="3219450"/>
          </a:xfrm>
          <a:prstGeom prst="rect">
            <a:avLst/>
          </a:prstGeom>
        </p:spPr>
      </p:pic>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8501" y="1885043"/>
            <a:ext cx="4318000" cy="3238500"/>
          </a:xfrm>
          <a:prstGeom prst="rect">
            <a:avLst/>
          </a:prstGeom>
        </p:spPr>
      </p:pic>
      <p:sp>
        <p:nvSpPr>
          <p:cNvPr id="8" name="Textfeld 7"/>
          <p:cNvSpPr txBox="1"/>
          <p:nvPr/>
        </p:nvSpPr>
        <p:spPr>
          <a:xfrm>
            <a:off x="631949" y="5505897"/>
            <a:ext cx="9464552" cy="584775"/>
          </a:xfrm>
          <a:prstGeom prst="rect">
            <a:avLst/>
          </a:prstGeom>
          <a:noFill/>
        </p:spPr>
        <p:txBody>
          <a:bodyPr wrap="square" rtlCol="0">
            <a:spAutoFit/>
          </a:bodyPr>
          <a:lstStyle/>
          <a:p>
            <a:r>
              <a:rPr lang="de-DE" sz="1600" b="1" dirty="0" smtClean="0">
                <a:solidFill>
                  <a:schemeClr val="accent1">
                    <a:lumMod val="50000"/>
                  </a:schemeClr>
                </a:solidFill>
              </a:rPr>
              <a:t>#</a:t>
            </a:r>
            <a:r>
              <a:rPr lang="de-DE" sz="1600" b="1" dirty="0" err="1" smtClean="0">
                <a:solidFill>
                  <a:schemeClr val="accent1">
                    <a:lumMod val="50000"/>
                  </a:schemeClr>
                </a:solidFill>
              </a:rPr>
              <a:t>sicherimDienst</a:t>
            </a:r>
            <a:r>
              <a:rPr lang="de-DE" sz="1600" b="1" dirty="0" smtClean="0">
                <a:solidFill>
                  <a:schemeClr val="accent1">
                    <a:lumMod val="50000"/>
                  </a:schemeClr>
                </a:solidFill>
              </a:rPr>
              <a:t> – Frag doch mal das Netzwerk</a:t>
            </a:r>
          </a:p>
          <a:p>
            <a:r>
              <a:rPr lang="de-DE" sz="1400" b="1" dirty="0" smtClean="0">
                <a:solidFill>
                  <a:schemeClr val="accent1">
                    <a:lumMod val="50000"/>
                  </a:schemeClr>
                </a:solidFill>
              </a:rPr>
              <a:t>Neues </a:t>
            </a:r>
            <a:r>
              <a:rPr lang="de-DE" sz="1400" b="1" dirty="0">
                <a:solidFill>
                  <a:schemeClr val="accent1">
                    <a:lumMod val="50000"/>
                  </a:schemeClr>
                </a:solidFill>
              </a:rPr>
              <a:t>Sicherheitskonzept am Klinikum Dortmund – Welchen Beitrag können </a:t>
            </a:r>
            <a:r>
              <a:rPr lang="de-DE" sz="1400" b="1" dirty="0" err="1">
                <a:solidFill>
                  <a:schemeClr val="accent1">
                    <a:lumMod val="50000"/>
                  </a:schemeClr>
                </a:solidFill>
              </a:rPr>
              <a:t>Bodycams</a:t>
            </a:r>
            <a:r>
              <a:rPr lang="de-DE" sz="1400" b="1" dirty="0">
                <a:solidFill>
                  <a:schemeClr val="accent1">
                    <a:lumMod val="50000"/>
                  </a:schemeClr>
                </a:solidFill>
              </a:rPr>
              <a:t> leisten</a:t>
            </a:r>
            <a:r>
              <a:rPr lang="de-DE" sz="1600" b="1" dirty="0">
                <a:solidFill>
                  <a:schemeClr val="accent1">
                    <a:lumMod val="50000"/>
                  </a:schemeClr>
                </a:solidFill>
              </a:rPr>
              <a:t>?</a:t>
            </a:r>
          </a:p>
        </p:txBody>
      </p:sp>
      <p:sp>
        <p:nvSpPr>
          <p:cNvPr id="11" name="Datumsplatzhalter 3"/>
          <p:cNvSpPr>
            <a:spLocks noGrp="1"/>
          </p:cNvSpPr>
          <p:nvPr>
            <p:ph type="dt" sz="half" idx="11"/>
          </p:nvPr>
        </p:nvSpPr>
        <p:spPr>
          <a:xfrm>
            <a:off x="730249" y="6307410"/>
            <a:ext cx="1194947" cy="381000"/>
          </a:xfrm>
        </p:spPr>
        <p:txBody>
          <a:bodyPr/>
          <a:lstStyle/>
          <a:p>
            <a:pPr>
              <a:defRPr/>
            </a:pPr>
            <a:r>
              <a:rPr lang="de-DE" sz="1000" dirty="0" smtClean="0"/>
              <a:t>08.07.2026</a:t>
            </a:r>
            <a:endParaRPr lang="de-DE" sz="1000" dirty="0"/>
          </a:p>
        </p:txBody>
      </p:sp>
      <p:sp>
        <p:nvSpPr>
          <p:cNvPr id="2" name="Textfeld 1"/>
          <p:cNvSpPr txBox="1"/>
          <p:nvPr/>
        </p:nvSpPr>
        <p:spPr>
          <a:xfrm>
            <a:off x="7278911" y="6416215"/>
            <a:ext cx="3426759" cy="246221"/>
          </a:xfrm>
          <a:prstGeom prst="rect">
            <a:avLst/>
          </a:prstGeom>
          <a:solidFill>
            <a:schemeClr val="bg1"/>
          </a:solidFill>
        </p:spPr>
        <p:txBody>
          <a:bodyPr wrap="square" rtlCol="0">
            <a:spAutoFit/>
          </a:bodyPr>
          <a:lstStyle/>
          <a:p>
            <a:r>
              <a:rPr lang="de-DE" sz="1000" dirty="0" smtClean="0"/>
              <a:t>Michael Kötzing, Geschäftsführer &amp; Arbeitsdirektor </a:t>
            </a:r>
            <a:endParaRPr lang="de-DE" sz="1000" dirty="0"/>
          </a:p>
        </p:txBody>
      </p:sp>
      <p:pic>
        <p:nvPicPr>
          <p:cNvPr id="1026" name="Picture 2" descr="SicherimDienst-Logo-gruen | #sicherimDien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926" y="5120592"/>
            <a:ext cx="1298575" cy="129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38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10</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Eine rechtliche Betrachtung</a:t>
            </a:r>
          </a:p>
        </p:txBody>
      </p:sp>
      <p:sp>
        <p:nvSpPr>
          <p:cNvPr id="6" name="Textfeld 5"/>
          <p:cNvSpPr txBox="1"/>
          <p:nvPr/>
        </p:nvSpPr>
        <p:spPr>
          <a:xfrm>
            <a:off x="7402604" y="1511300"/>
            <a:ext cx="4380034" cy="1938992"/>
          </a:xfrm>
          <a:prstGeom prst="rect">
            <a:avLst/>
          </a:prstGeom>
          <a:noFill/>
        </p:spPr>
        <p:txBody>
          <a:bodyPr wrap="square" rtlCol="0">
            <a:spAutoFit/>
          </a:bodyPr>
          <a:lstStyle/>
          <a:p>
            <a:r>
              <a:rPr lang="de-DE" sz="2000" b="1" dirty="0" smtClean="0">
                <a:solidFill>
                  <a:srgbClr val="3B4569"/>
                </a:solidFill>
              </a:rPr>
              <a:t>  Was sagt der Datenschutz </a:t>
            </a:r>
          </a:p>
          <a:p>
            <a:r>
              <a:rPr lang="de-DE" sz="2000" b="1" dirty="0" smtClean="0">
                <a:solidFill>
                  <a:srgbClr val="3B4569"/>
                </a:solidFill>
              </a:rPr>
              <a:t>  Was sagt die Landesregierung</a:t>
            </a:r>
          </a:p>
          <a:p>
            <a:r>
              <a:rPr lang="de-DE" sz="2000" b="1" dirty="0" smtClean="0">
                <a:solidFill>
                  <a:schemeClr val="tx2"/>
                </a:solidFill>
              </a:rPr>
              <a:t>  Was sagt die Staatsanwaltschaft </a:t>
            </a:r>
          </a:p>
          <a:p>
            <a:r>
              <a:rPr lang="de-DE" sz="2000" b="1" dirty="0" smtClean="0">
                <a:solidFill>
                  <a:srgbClr val="00CC00"/>
                </a:solidFill>
              </a:rPr>
              <a:t>Was sagt ein Rechtsgutachten</a:t>
            </a:r>
          </a:p>
          <a:p>
            <a:r>
              <a:rPr lang="de-DE" sz="2000" b="1" dirty="0" smtClean="0">
                <a:solidFill>
                  <a:srgbClr val="3B4569"/>
                </a:solidFill>
              </a:rPr>
              <a:t>  Die Perspektive</a:t>
            </a:r>
            <a:r>
              <a:rPr lang="de-DE" sz="2000" b="1" dirty="0">
                <a:solidFill>
                  <a:srgbClr val="3B4569"/>
                </a:solidFill>
              </a:rPr>
              <a:t> </a:t>
            </a:r>
            <a:r>
              <a:rPr lang="de-DE" sz="2000" b="1" dirty="0" smtClean="0">
                <a:solidFill>
                  <a:srgbClr val="3B4569"/>
                </a:solidFill>
              </a:rPr>
              <a:t>der Beschäftigten</a:t>
            </a:r>
          </a:p>
          <a:p>
            <a:endParaRPr lang="de-DE" sz="2000" dirty="0"/>
          </a:p>
        </p:txBody>
      </p:sp>
      <p:sp>
        <p:nvSpPr>
          <p:cNvPr id="14" name="Textfeld 13"/>
          <p:cNvSpPr txBox="1"/>
          <p:nvPr/>
        </p:nvSpPr>
        <p:spPr>
          <a:xfrm>
            <a:off x="7402604" y="3217443"/>
            <a:ext cx="4511490" cy="3046988"/>
          </a:xfrm>
          <a:prstGeom prst="rect">
            <a:avLst/>
          </a:prstGeom>
          <a:noFill/>
        </p:spPr>
        <p:txBody>
          <a:bodyPr wrap="square" rtlCol="0">
            <a:spAutoFit/>
          </a:bodyPr>
          <a:lstStyle/>
          <a:p>
            <a:r>
              <a:rPr lang="de-DE" sz="1200" b="1" dirty="0" smtClean="0"/>
              <a:t>Fazit: </a:t>
            </a:r>
            <a:r>
              <a:rPr lang="de-DE" sz="1200" b="1" dirty="0" smtClean="0">
                <a:solidFill>
                  <a:srgbClr val="00CC00"/>
                </a:solidFill>
              </a:rPr>
              <a:t>Grundsätzlich zulässig</a:t>
            </a:r>
            <a:r>
              <a:rPr lang="de-DE" sz="1200" b="1" dirty="0" smtClean="0"/>
              <a:t/>
            </a:r>
            <a:br>
              <a:rPr lang="de-DE" sz="1200" b="1" dirty="0" smtClean="0"/>
            </a:br>
            <a:r>
              <a:rPr lang="de-DE" sz="1200" b="1" u="sng" dirty="0" smtClean="0"/>
              <a:t>Aber</a:t>
            </a:r>
            <a:r>
              <a:rPr lang="de-DE" sz="1200" b="1" dirty="0" smtClean="0"/>
              <a:t>: </a:t>
            </a:r>
            <a:r>
              <a:rPr lang="de-DE" sz="1200" dirty="0"/>
              <a:t>Angesichts nahezu völlig fehlender Rechtsprechung ist eine genauere Beurteilung der Problematik leider nicht möglich. </a:t>
            </a:r>
            <a:endParaRPr lang="de-DE" sz="1200" dirty="0" smtClean="0"/>
          </a:p>
          <a:p>
            <a:endParaRPr lang="de-DE" sz="800" dirty="0"/>
          </a:p>
          <a:p>
            <a:r>
              <a:rPr lang="de-DE" sz="1200" dirty="0" smtClean="0"/>
              <a:t>Relevant </a:t>
            </a:r>
            <a:r>
              <a:rPr lang="de-DE" sz="1200" dirty="0"/>
              <a:t>für die Beurteilung der vorliegenden Rechtsfrage dürfte hier ausschließlich </a:t>
            </a:r>
            <a:r>
              <a:rPr lang="de-DE" sz="1200" b="1" dirty="0" smtClean="0"/>
              <a:t>§201 Abs</a:t>
            </a:r>
            <a:r>
              <a:rPr lang="de-DE" sz="1200" b="1" dirty="0"/>
              <a:t>. 1 </a:t>
            </a:r>
            <a:r>
              <a:rPr lang="de-DE" sz="1200" dirty="0"/>
              <a:t>der Vorschrift sein. Hiernach wird </a:t>
            </a:r>
          </a:p>
          <a:p>
            <a:r>
              <a:rPr lang="de-DE" sz="1200" i="1" dirty="0"/>
              <a:t>„mit Freiheitsstrafe bis zu drei Jahren oder mit Geldstrafe bestraft, wer unbefugt </a:t>
            </a:r>
            <a:endParaRPr lang="de-DE" sz="1200" i="1" dirty="0" smtClean="0"/>
          </a:p>
          <a:p>
            <a:endParaRPr lang="de-DE" sz="400" dirty="0"/>
          </a:p>
          <a:p>
            <a:pPr marL="228600" indent="-228600">
              <a:buFont typeface="+mj-lt"/>
              <a:buAutoNum type="arabicPeriod"/>
            </a:pPr>
            <a:r>
              <a:rPr lang="de-DE" sz="1200" i="1" dirty="0" smtClean="0"/>
              <a:t>das </a:t>
            </a:r>
            <a:r>
              <a:rPr lang="de-DE" sz="1200" i="1" dirty="0"/>
              <a:t>nicht öffentlich gesprochene Wort eines anderen auf einen Tonträger aufnimmt oder </a:t>
            </a:r>
            <a:endParaRPr lang="de-DE" sz="1200" dirty="0"/>
          </a:p>
          <a:p>
            <a:pPr marL="228600" indent="-228600">
              <a:buFont typeface="+mj-lt"/>
              <a:buAutoNum type="arabicPeriod"/>
            </a:pPr>
            <a:r>
              <a:rPr lang="de-DE" sz="1200" i="1" dirty="0" smtClean="0"/>
              <a:t>eine </a:t>
            </a:r>
            <a:r>
              <a:rPr lang="de-DE" sz="1200" i="1" dirty="0"/>
              <a:t>so hergestellte Aufnahme gebraucht oder einem Dritten zugänglich macht.“ </a:t>
            </a:r>
            <a:endParaRPr lang="de-DE" sz="1200" i="1" dirty="0" smtClean="0"/>
          </a:p>
          <a:p>
            <a:pPr marL="228600" indent="-228600">
              <a:buFont typeface="+mj-lt"/>
              <a:buAutoNum type="arabicPeriod"/>
            </a:pPr>
            <a:endParaRPr lang="de-DE" sz="1200" i="1" dirty="0"/>
          </a:p>
          <a:p>
            <a:r>
              <a:rPr lang="de-DE" sz="1200" dirty="0"/>
              <a:t>Grundsätzlich können Handlungen nur dann durch Notwehr gerechtfertigt sein, wenn sie geeignet sind, einen gegenwärtigen rechtswidrigen Angriff zu beenden. </a:t>
            </a:r>
            <a:r>
              <a:rPr lang="de-DE" sz="1200" dirty="0" smtClean="0"/>
              <a:t>…</a:t>
            </a:r>
            <a:endParaRPr lang="de-DE" sz="1200" dirty="0"/>
          </a:p>
        </p:txBody>
      </p:sp>
      <p:pic>
        <p:nvPicPr>
          <p:cNvPr id="2" name="Grafik 1"/>
          <p:cNvPicPr>
            <a:picLocks noChangeAspect="1"/>
          </p:cNvPicPr>
          <p:nvPr/>
        </p:nvPicPr>
        <p:blipFill>
          <a:blip r:embed="rId2"/>
          <a:stretch>
            <a:fillRect/>
          </a:stretch>
        </p:blipFill>
        <p:spPr>
          <a:xfrm>
            <a:off x="1411942" y="1511300"/>
            <a:ext cx="4716409" cy="4604673"/>
          </a:xfrm>
          <a:prstGeom prst="rect">
            <a:avLst/>
          </a:prstGeom>
        </p:spPr>
      </p:pic>
    </p:spTree>
    <p:extLst>
      <p:ext uri="{BB962C8B-B14F-4D97-AF65-F5344CB8AC3E}">
        <p14:creationId xmlns:p14="http://schemas.microsoft.com/office/powerpoint/2010/main" val="59898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7402604" y="3125109"/>
            <a:ext cx="4511490" cy="3354765"/>
          </a:xfrm>
          <a:prstGeom prst="rect">
            <a:avLst/>
          </a:prstGeom>
          <a:noFill/>
        </p:spPr>
        <p:txBody>
          <a:bodyPr wrap="square" rtlCol="0">
            <a:spAutoFit/>
          </a:bodyPr>
          <a:lstStyle/>
          <a:p>
            <a:r>
              <a:rPr lang="de-DE" sz="1200" b="1" dirty="0" smtClean="0"/>
              <a:t>Fazit: </a:t>
            </a:r>
            <a:r>
              <a:rPr lang="de-DE" sz="1200" b="1" dirty="0" smtClean="0">
                <a:solidFill>
                  <a:srgbClr val="00CC00"/>
                </a:solidFill>
              </a:rPr>
              <a:t>Beschäftigte berücksichtigen &amp; Betriebsrat beteiligen</a:t>
            </a:r>
            <a:endParaRPr lang="de-DE" sz="1200" b="1" dirty="0">
              <a:solidFill>
                <a:srgbClr val="C8102E"/>
              </a:solidFill>
            </a:endParaRPr>
          </a:p>
          <a:p>
            <a:endParaRPr lang="de-DE" sz="800" dirty="0" smtClean="0"/>
          </a:p>
          <a:p>
            <a:r>
              <a:rPr lang="de-DE" sz="1200" b="1" dirty="0" smtClean="0"/>
              <a:t>Aus der Perspektive der </a:t>
            </a:r>
            <a:r>
              <a:rPr lang="de-DE" sz="1200" b="1" dirty="0" smtClean="0">
                <a:solidFill>
                  <a:srgbClr val="00CC00"/>
                </a:solidFill>
              </a:rPr>
              <a:t>Beschäftigten</a:t>
            </a:r>
          </a:p>
          <a:p>
            <a:endParaRPr lang="de-DE" sz="400" dirty="0"/>
          </a:p>
          <a:p>
            <a:pPr marL="171450" indent="-171450">
              <a:buClr>
                <a:srgbClr val="00CC00"/>
              </a:buClr>
              <a:buFont typeface="Wingdings" panose="05000000000000000000" pitchFamily="2" charset="2"/>
              <a:buChar char="ü"/>
            </a:pPr>
            <a:r>
              <a:rPr lang="de-DE" sz="1200" dirty="0" smtClean="0"/>
              <a:t>Doppelte Freiwilligkeit (Tragen &amp; Einschalten)</a:t>
            </a:r>
          </a:p>
          <a:p>
            <a:pPr marL="171450" indent="-171450">
              <a:buClr>
                <a:srgbClr val="00CC00"/>
              </a:buClr>
              <a:buFont typeface="Wingdings" panose="05000000000000000000" pitchFamily="2" charset="2"/>
              <a:buChar char="ü"/>
            </a:pPr>
            <a:r>
              <a:rPr lang="de-DE" sz="1200" dirty="0" smtClean="0"/>
              <a:t>Rahmenbedingungen klar formulieren und Sicherheit geben</a:t>
            </a:r>
            <a:br>
              <a:rPr lang="de-DE" sz="1200" dirty="0" smtClean="0"/>
            </a:br>
            <a:r>
              <a:rPr lang="de-DE" sz="1200" i="1" dirty="0" smtClean="0"/>
              <a:t>#</a:t>
            </a:r>
            <a:r>
              <a:rPr lang="de-DE" sz="1200" dirty="0" smtClean="0"/>
              <a:t> </a:t>
            </a:r>
            <a:r>
              <a:rPr lang="de-DE" sz="1200" i="1" dirty="0" smtClean="0"/>
              <a:t>Es geht um ein zusätzliches Schutzinstrument</a:t>
            </a:r>
            <a:br>
              <a:rPr lang="de-DE" sz="1200" i="1" dirty="0" smtClean="0"/>
            </a:br>
            <a:r>
              <a:rPr lang="de-DE" sz="1200" i="1" dirty="0" smtClean="0"/>
              <a:t># Handlungsleitfaden, Schulungen, Meldetool</a:t>
            </a:r>
          </a:p>
          <a:p>
            <a:pPr marL="171450" indent="-171450">
              <a:buClr>
                <a:srgbClr val="00CC00"/>
              </a:buClr>
              <a:buFont typeface="Wingdings" panose="05000000000000000000" pitchFamily="2" charset="2"/>
              <a:buChar char="ü"/>
            </a:pPr>
            <a:r>
              <a:rPr lang="de-DE" sz="1200" dirty="0" smtClean="0"/>
              <a:t>Risiken ausschließen </a:t>
            </a:r>
            <a:r>
              <a:rPr lang="de-DE" sz="1200" dirty="0"/>
              <a:t/>
            </a:r>
            <a:br>
              <a:rPr lang="de-DE" sz="1200" dirty="0"/>
            </a:br>
            <a:r>
              <a:rPr lang="de-DE" sz="1200" i="1" dirty="0" smtClean="0"/>
              <a:t>#</a:t>
            </a:r>
            <a:r>
              <a:rPr lang="de-DE" sz="1200" dirty="0" smtClean="0"/>
              <a:t> </a:t>
            </a:r>
            <a:r>
              <a:rPr lang="de-DE" sz="1200" i="1" dirty="0" smtClean="0"/>
              <a:t>Irrtümlicher Einsatz oder arbeitsrechtliche Konsequenzen</a:t>
            </a:r>
          </a:p>
          <a:p>
            <a:pPr marL="171450" indent="-171450">
              <a:buClr>
                <a:srgbClr val="00CC00"/>
              </a:buClr>
              <a:buFont typeface="Wingdings" panose="05000000000000000000" pitchFamily="2" charset="2"/>
              <a:buChar char="ü"/>
            </a:pPr>
            <a:r>
              <a:rPr lang="de-DE" sz="1200" dirty="0" smtClean="0"/>
              <a:t>Geräte müssen praktisch und einfach nutzbar sein</a:t>
            </a:r>
          </a:p>
          <a:p>
            <a:pPr>
              <a:buClr>
                <a:srgbClr val="00CC00"/>
              </a:buClr>
            </a:pPr>
            <a:endParaRPr lang="de-DE" sz="800" dirty="0"/>
          </a:p>
          <a:p>
            <a:r>
              <a:rPr lang="de-DE" sz="1200" b="1" dirty="0"/>
              <a:t>Aus der Perspektive </a:t>
            </a:r>
            <a:r>
              <a:rPr lang="de-DE" sz="1200" b="1" dirty="0" smtClean="0"/>
              <a:t>des </a:t>
            </a:r>
            <a:r>
              <a:rPr lang="de-DE" sz="1200" b="1" dirty="0" smtClean="0">
                <a:solidFill>
                  <a:srgbClr val="00CC00"/>
                </a:solidFill>
              </a:rPr>
              <a:t>Betriebsrates</a:t>
            </a:r>
          </a:p>
          <a:p>
            <a:endParaRPr lang="de-DE" sz="400" dirty="0"/>
          </a:p>
          <a:p>
            <a:pPr marL="171450" indent="-171450">
              <a:buClr>
                <a:srgbClr val="00CC00"/>
              </a:buClr>
              <a:buFont typeface="Wingdings" panose="05000000000000000000" pitchFamily="2" charset="2"/>
              <a:buChar char="ü"/>
            </a:pPr>
            <a:r>
              <a:rPr lang="de-DE" sz="1200" dirty="0" smtClean="0"/>
              <a:t>Mitbestimmung: Beteiligung von der ersten Sekunde an</a:t>
            </a:r>
          </a:p>
          <a:p>
            <a:pPr marL="171450" indent="-171450">
              <a:buClr>
                <a:srgbClr val="00CC00"/>
              </a:buClr>
              <a:buFont typeface="Wingdings" panose="05000000000000000000" pitchFamily="2" charset="2"/>
              <a:buChar char="ü"/>
            </a:pPr>
            <a:r>
              <a:rPr lang="de-DE" sz="1200" dirty="0" smtClean="0"/>
              <a:t>Ziel: Zusätzlicher Schutz der Beschäftigten (Pilot)</a:t>
            </a:r>
          </a:p>
          <a:p>
            <a:pPr marL="171450" indent="-171450">
              <a:buClr>
                <a:srgbClr val="00CC00"/>
              </a:buClr>
              <a:buFont typeface="Wingdings" panose="05000000000000000000" pitchFamily="2" charset="2"/>
              <a:buChar char="ü"/>
            </a:pPr>
            <a:r>
              <a:rPr lang="de-DE" sz="1200" dirty="0" smtClean="0"/>
              <a:t>Freiwilligkeit: </a:t>
            </a:r>
            <a:r>
              <a:rPr lang="de-DE" sz="1200" dirty="0"/>
              <a:t>U</a:t>
            </a:r>
            <a:r>
              <a:rPr lang="de-DE" sz="1200" dirty="0" smtClean="0"/>
              <a:t>nter Ausschluss rechtlicher Risiken</a:t>
            </a:r>
          </a:p>
          <a:p>
            <a:pPr marL="171450" indent="-171450">
              <a:buClr>
                <a:srgbClr val="00CC00"/>
              </a:buClr>
              <a:buFont typeface="Wingdings" panose="05000000000000000000" pitchFamily="2" charset="2"/>
              <a:buChar char="ü"/>
            </a:pPr>
            <a:r>
              <a:rPr lang="de-DE" sz="1200" dirty="0" smtClean="0"/>
              <a:t>Betriebsvereinbarung: Zur Begleitung des Piloten ff. </a:t>
            </a:r>
          </a:p>
          <a:p>
            <a:pPr marL="171450" indent="-171450">
              <a:buClr>
                <a:srgbClr val="00CC00"/>
              </a:buClr>
              <a:buFont typeface="Wingdings" panose="05000000000000000000" pitchFamily="2" charset="2"/>
              <a:buChar char="ü"/>
            </a:pPr>
            <a:endParaRPr lang="de-DE" sz="1200" dirty="0"/>
          </a:p>
        </p:txBody>
      </p:sp>
      <p:sp>
        <p:nvSpPr>
          <p:cNvPr id="5" name="Foliennummernplatzhalter 4"/>
          <p:cNvSpPr>
            <a:spLocks noGrp="1"/>
          </p:cNvSpPr>
          <p:nvPr>
            <p:ph type="sldNum" sz="quarter" idx="13"/>
          </p:nvPr>
        </p:nvSpPr>
        <p:spPr/>
        <p:txBody>
          <a:bodyPr/>
          <a:lstStyle/>
          <a:p>
            <a:fld id="{298CF644-D4C3-4DCB-B577-E9AA1C5EE667}" type="slidenum">
              <a:rPr lang="de-DE" smtClean="0"/>
              <a:pPr/>
              <a:t>11</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Eine rechtliche Betrachtung</a:t>
            </a:r>
          </a:p>
        </p:txBody>
      </p:sp>
      <p:sp>
        <p:nvSpPr>
          <p:cNvPr id="8" name="Textfeld 7"/>
          <p:cNvSpPr txBox="1"/>
          <p:nvPr/>
        </p:nvSpPr>
        <p:spPr>
          <a:xfrm>
            <a:off x="7402604" y="1511300"/>
            <a:ext cx="4380034" cy="1631216"/>
          </a:xfrm>
          <a:prstGeom prst="rect">
            <a:avLst/>
          </a:prstGeom>
          <a:noFill/>
        </p:spPr>
        <p:txBody>
          <a:bodyPr wrap="square" rtlCol="0">
            <a:spAutoFit/>
          </a:bodyPr>
          <a:lstStyle/>
          <a:p>
            <a:r>
              <a:rPr lang="de-DE" sz="2000" b="1" dirty="0" smtClean="0">
                <a:solidFill>
                  <a:srgbClr val="3B4569"/>
                </a:solidFill>
              </a:rPr>
              <a:t>  Was sagt der Datenschutz </a:t>
            </a:r>
          </a:p>
          <a:p>
            <a:r>
              <a:rPr lang="de-DE" sz="2000" b="1" dirty="0" smtClean="0">
                <a:solidFill>
                  <a:srgbClr val="3B4569"/>
                </a:solidFill>
              </a:rPr>
              <a:t>  Was sagt die Landesregierung</a:t>
            </a:r>
          </a:p>
          <a:p>
            <a:r>
              <a:rPr lang="de-DE" sz="2000" b="1" dirty="0" smtClean="0">
                <a:solidFill>
                  <a:schemeClr val="tx2"/>
                </a:solidFill>
              </a:rPr>
              <a:t>  Was sagt die Staatsanwaltschaft </a:t>
            </a:r>
          </a:p>
          <a:p>
            <a:r>
              <a:rPr lang="de-DE" sz="2000" b="1" dirty="0" smtClean="0">
                <a:solidFill>
                  <a:srgbClr val="3B4569"/>
                </a:solidFill>
              </a:rPr>
              <a:t>  Was sagt ein Rechtsgutachten</a:t>
            </a:r>
          </a:p>
          <a:p>
            <a:r>
              <a:rPr lang="de-DE" sz="2000" b="1" dirty="0" smtClean="0">
                <a:solidFill>
                  <a:srgbClr val="00CC00"/>
                </a:solidFill>
              </a:rPr>
              <a:t>Die Perspektive</a:t>
            </a:r>
            <a:r>
              <a:rPr lang="de-DE" sz="2000" b="1" dirty="0">
                <a:solidFill>
                  <a:srgbClr val="00CC00"/>
                </a:solidFill>
              </a:rPr>
              <a:t> </a:t>
            </a:r>
            <a:r>
              <a:rPr lang="de-DE" sz="2000" b="1" dirty="0" smtClean="0">
                <a:solidFill>
                  <a:srgbClr val="00CC00"/>
                </a:solidFill>
              </a:rPr>
              <a:t>der Beschäftigten</a:t>
            </a:r>
          </a:p>
        </p:txBody>
      </p:sp>
      <p:pic>
        <p:nvPicPr>
          <p:cNvPr id="8194" name="Picture 2" descr="8ca5f6ea-b0da-4710-87de-eb3c0d3476df@klinikum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79" y="1828800"/>
            <a:ext cx="6359556" cy="424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641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7513440" y="1807500"/>
            <a:ext cx="4511490" cy="4154984"/>
          </a:xfrm>
          <a:prstGeom prst="rect">
            <a:avLst/>
          </a:prstGeom>
          <a:noFill/>
        </p:spPr>
        <p:txBody>
          <a:bodyPr wrap="square" rtlCol="0">
            <a:spAutoFit/>
          </a:bodyPr>
          <a:lstStyle/>
          <a:p>
            <a:r>
              <a:rPr lang="de-DE" sz="1400" b="1" dirty="0" smtClean="0">
                <a:solidFill>
                  <a:schemeClr val="accent1">
                    <a:lumMod val="50000"/>
                  </a:schemeClr>
                </a:solidFill>
              </a:rPr>
              <a:t>Eigenschaften &amp; Faktoren</a:t>
            </a:r>
          </a:p>
          <a:p>
            <a:endParaRPr lang="de-DE" sz="1200" b="1" dirty="0">
              <a:solidFill>
                <a:srgbClr val="00CC00"/>
              </a:solidFill>
            </a:endParaRPr>
          </a:p>
          <a:p>
            <a:r>
              <a:rPr lang="de-DE" sz="1400" b="1" dirty="0" smtClean="0">
                <a:solidFill>
                  <a:srgbClr val="00CC00"/>
                </a:solidFill>
              </a:rPr>
              <a:t>Technische Eigenschaften</a:t>
            </a:r>
            <a:endParaRPr lang="de-DE" sz="1400" dirty="0" smtClean="0"/>
          </a:p>
          <a:p>
            <a:pPr marL="171450" indent="-171450">
              <a:buClr>
                <a:srgbClr val="00CC00"/>
              </a:buClr>
              <a:buFont typeface="Wingdings" panose="05000000000000000000" pitchFamily="2" charset="2"/>
              <a:buChar char="ü"/>
            </a:pPr>
            <a:r>
              <a:rPr lang="de-DE" sz="1400" dirty="0" smtClean="0"/>
              <a:t>WiFi-fähiges </a:t>
            </a:r>
            <a:r>
              <a:rPr lang="de-DE" sz="1400" dirty="0" err="1" smtClean="0"/>
              <a:t>Indoor</a:t>
            </a:r>
            <a:r>
              <a:rPr lang="de-DE" sz="1400" dirty="0" smtClean="0"/>
              <a:t>-Gerät</a:t>
            </a:r>
          </a:p>
          <a:p>
            <a:pPr marL="171450" indent="-171450">
              <a:buClr>
                <a:srgbClr val="00CC00"/>
              </a:buClr>
              <a:buFont typeface="Wingdings" panose="05000000000000000000" pitchFamily="2" charset="2"/>
              <a:buChar char="ü"/>
            </a:pPr>
            <a:r>
              <a:rPr lang="de-DE" sz="1400" dirty="0" smtClean="0"/>
              <a:t>Live-Streaming </a:t>
            </a:r>
          </a:p>
          <a:p>
            <a:pPr marL="171450" indent="-171450">
              <a:buClr>
                <a:srgbClr val="00CC00"/>
              </a:buClr>
              <a:buFont typeface="Wingdings" panose="05000000000000000000" pitchFamily="2" charset="2"/>
              <a:buChar char="ü"/>
            </a:pPr>
            <a:r>
              <a:rPr lang="de-DE" sz="1400" dirty="0" smtClean="0"/>
              <a:t>keine Speicherkarte</a:t>
            </a:r>
          </a:p>
          <a:p>
            <a:pPr marL="171450" indent="-171450">
              <a:buClr>
                <a:srgbClr val="00CC00"/>
              </a:buClr>
              <a:buFont typeface="Wingdings" panose="05000000000000000000" pitchFamily="2" charset="2"/>
              <a:buChar char="ü"/>
            </a:pPr>
            <a:r>
              <a:rPr lang="de-DE" sz="1400" dirty="0" smtClean="0"/>
              <a:t>Standby- &amp; </a:t>
            </a:r>
            <a:r>
              <a:rPr lang="de-DE" sz="1400" dirty="0" err="1" smtClean="0"/>
              <a:t>Runtime</a:t>
            </a:r>
            <a:r>
              <a:rPr lang="de-DE" sz="1400" dirty="0" smtClean="0"/>
              <a:t>-Zeiten</a:t>
            </a:r>
          </a:p>
          <a:p>
            <a:pPr marL="171450" indent="-171450">
              <a:buClr>
                <a:srgbClr val="00CC00"/>
              </a:buClr>
              <a:buFont typeface="Wingdings" panose="05000000000000000000" pitchFamily="2" charset="2"/>
              <a:buChar char="ü"/>
            </a:pPr>
            <a:r>
              <a:rPr lang="de-DE" sz="1400" dirty="0" smtClean="0"/>
              <a:t>Tastenbelegung // Notfall-Option</a:t>
            </a:r>
          </a:p>
          <a:p>
            <a:pPr marL="171450" indent="-171450">
              <a:buClr>
                <a:srgbClr val="00CC00"/>
              </a:buClr>
              <a:buFont typeface="Wingdings" panose="05000000000000000000" pitchFamily="2" charset="2"/>
              <a:buChar char="ü"/>
            </a:pPr>
            <a:r>
              <a:rPr lang="de-DE" sz="1400" dirty="0" smtClean="0"/>
              <a:t>Workflow // Plug </a:t>
            </a:r>
            <a:r>
              <a:rPr lang="de-DE" sz="1400" dirty="0" err="1" smtClean="0"/>
              <a:t>and</a:t>
            </a:r>
            <a:r>
              <a:rPr lang="de-DE" sz="1400" dirty="0" smtClean="0"/>
              <a:t> Play</a:t>
            </a:r>
          </a:p>
          <a:p>
            <a:pPr marL="171450" indent="-171450">
              <a:buClr>
                <a:srgbClr val="00CC00"/>
              </a:buClr>
              <a:buFont typeface="Wingdings" panose="05000000000000000000" pitchFamily="2" charset="2"/>
              <a:buChar char="ü"/>
            </a:pPr>
            <a:r>
              <a:rPr lang="de-DE" sz="1400" dirty="0" smtClean="0"/>
              <a:t>Individuelle Mitarbeiterzuweisung (NFC/RFC-Chip)</a:t>
            </a:r>
          </a:p>
          <a:p>
            <a:pPr marL="171450" indent="-171450">
              <a:buClr>
                <a:srgbClr val="FF0000"/>
              </a:buClr>
              <a:buFont typeface="Wingdings" panose="05000000000000000000" pitchFamily="2" charset="2"/>
              <a:buChar char="Ø"/>
            </a:pPr>
            <a:r>
              <a:rPr lang="de-DE" sz="1400" dirty="0" smtClean="0"/>
              <a:t>Außendisplay</a:t>
            </a:r>
          </a:p>
          <a:p>
            <a:pPr>
              <a:buClr>
                <a:srgbClr val="00CC00"/>
              </a:buClr>
            </a:pPr>
            <a:endParaRPr lang="de-DE" sz="1400" dirty="0"/>
          </a:p>
          <a:p>
            <a:r>
              <a:rPr lang="de-DE" sz="1400" b="1" dirty="0" smtClean="0">
                <a:solidFill>
                  <a:srgbClr val="00CC00"/>
                </a:solidFill>
              </a:rPr>
              <a:t>Sonstige Eigenschaften</a:t>
            </a:r>
            <a:endParaRPr lang="de-DE" sz="1400" dirty="0"/>
          </a:p>
          <a:p>
            <a:pPr marL="171450" indent="-171450">
              <a:buClr>
                <a:srgbClr val="00CC00"/>
              </a:buClr>
              <a:buFont typeface="Wingdings" panose="05000000000000000000" pitchFamily="2" charset="2"/>
              <a:buChar char="ü"/>
            </a:pPr>
            <a:r>
              <a:rPr lang="de-DE" sz="1400" dirty="0" smtClean="0"/>
              <a:t>Gewicht, Größe und trotzdem robust</a:t>
            </a:r>
            <a:endParaRPr lang="de-DE" sz="1400" dirty="0"/>
          </a:p>
          <a:p>
            <a:pPr marL="171450" indent="-171450">
              <a:buClr>
                <a:srgbClr val="00CC00"/>
              </a:buClr>
              <a:buFont typeface="Wingdings" panose="05000000000000000000" pitchFamily="2" charset="2"/>
              <a:buChar char="ü"/>
            </a:pPr>
            <a:r>
              <a:rPr lang="de-DE" sz="1400" dirty="0" smtClean="0"/>
              <a:t>Trägersystem(e)</a:t>
            </a:r>
          </a:p>
          <a:p>
            <a:pPr marL="171450" indent="-171450">
              <a:buClr>
                <a:srgbClr val="00CC00"/>
              </a:buClr>
              <a:buFont typeface="Wingdings" panose="05000000000000000000" pitchFamily="2" charset="2"/>
              <a:buChar char="ü"/>
            </a:pPr>
            <a:r>
              <a:rPr lang="de-DE" sz="1400" dirty="0" err="1" smtClean="0"/>
              <a:t>Desinfizierbarkeit</a:t>
            </a:r>
            <a:r>
              <a:rPr lang="de-DE" sz="1400" dirty="0" smtClean="0"/>
              <a:t>, Hygiene</a:t>
            </a:r>
          </a:p>
          <a:p>
            <a:pPr marL="171450" indent="-171450">
              <a:buClr>
                <a:srgbClr val="00CC00"/>
              </a:buClr>
              <a:buFont typeface="Wingdings" panose="05000000000000000000" pitchFamily="2" charset="2"/>
              <a:buChar char="ü"/>
            </a:pPr>
            <a:r>
              <a:rPr lang="de-DE" sz="1400" dirty="0" smtClean="0"/>
              <a:t>Selbsterklärende Bedienbarkeit</a:t>
            </a:r>
          </a:p>
          <a:p>
            <a:pPr marL="171450" indent="-171450">
              <a:buClr>
                <a:srgbClr val="00CC00"/>
              </a:buClr>
              <a:buFont typeface="Wingdings" panose="05000000000000000000" pitchFamily="2" charset="2"/>
              <a:buChar char="ü"/>
            </a:pPr>
            <a:r>
              <a:rPr lang="de-DE" sz="1400" dirty="0" smtClean="0"/>
              <a:t>Ausbaustufen über den Pilot hinaus (System)</a:t>
            </a:r>
          </a:p>
          <a:p>
            <a:pPr marL="171450" indent="-171450">
              <a:buClr>
                <a:srgbClr val="00CC00"/>
              </a:buClr>
              <a:buFont typeface="Wingdings" panose="05000000000000000000" pitchFamily="2" charset="2"/>
              <a:buChar char="ü"/>
            </a:pPr>
            <a:r>
              <a:rPr lang="de-DE" sz="1400" dirty="0" smtClean="0"/>
              <a:t>Kosten</a:t>
            </a:r>
            <a:endParaRPr lang="de-DE" sz="1400" dirty="0"/>
          </a:p>
        </p:txBody>
      </p:sp>
      <p:sp>
        <p:nvSpPr>
          <p:cNvPr id="5" name="Foliennummernplatzhalter 4"/>
          <p:cNvSpPr>
            <a:spLocks noGrp="1"/>
          </p:cNvSpPr>
          <p:nvPr>
            <p:ph type="sldNum" sz="quarter" idx="13"/>
          </p:nvPr>
        </p:nvSpPr>
        <p:spPr/>
        <p:txBody>
          <a:bodyPr/>
          <a:lstStyle/>
          <a:p>
            <a:fld id="{298CF644-D4C3-4DCB-B577-E9AA1C5EE667}" type="slidenum">
              <a:rPr lang="de-DE" smtClean="0"/>
              <a:pPr/>
              <a:t>12</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Technische Anforderungen</a:t>
            </a:r>
          </a:p>
        </p:txBody>
      </p:sp>
      <p:sp>
        <p:nvSpPr>
          <p:cNvPr id="8" name="Textfeld 7"/>
          <p:cNvSpPr txBox="1"/>
          <p:nvPr/>
        </p:nvSpPr>
        <p:spPr>
          <a:xfrm>
            <a:off x="7402604" y="1511300"/>
            <a:ext cx="4380034" cy="400110"/>
          </a:xfrm>
          <a:prstGeom prst="rect">
            <a:avLst/>
          </a:prstGeom>
          <a:noFill/>
        </p:spPr>
        <p:txBody>
          <a:bodyPr wrap="square" rtlCol="0">
            <a:spAutoFit/>
          </a:bodyPr>
          <a:lstStyle/>
          <a:p>
            <a:r>
              <a:rPr lang="de-DE" sz="2000" b="1" dirty="0" smtClean="0">
                <a:solidFill>
                  <a:srgbClr val="3B4569"/>
                </a:solidFill>
              </a:rPr>
              <a:t>  Motorola V200</a:t>
            </a:r>
            <a:endParaRPr lang="de-DE" sz="2000" b="1" dirty="0" smtClean="0">
              <a:solidFill>
                <a:srgbClr val="00CC00"/>
              </a:solidFill>
            </a:endParaRPr>
          </a:p>
        </p:txBody>
      </p:sp>
      <p:pic>
        <p:nvPicPr>
          <p:cNvPr id="2" name="Grafik 1"/>
          <p:cNvPicPr>
            <a:picLocks noChangeAspect="1"/>
          </p:cNvPicPr>
          <p:nvPr/>
        </p:nvPicPr>
        <p:blipFill>
          <a:blip r:embed="rId2"/>
          <a:stretch>
            <a:fillRect/>
          </a:stretch>
        </p:blipFill>
        <p:spPr>
          <a:xfrm>
            <a:off x="630923" y="1660711"/>
            <a:ext cx="3225861" cy="4504561"/>
          </a:xfrm>
          <a:prstGeom prst="rect">
            <a:avLst/>
          </a:prstGeom>
        </p:spPr>
      </p:pic>
      <p:pic>
        <p:nvPicPr>
          <p:cNvPr id="3" name="Grafik 2"/>
          <p:cNvPicPr>
            <a:picLocks noChangeAspect="1"/>
          </p:cNvPicPr>
          <p:nvPr/>
        </p:nvPicPr>
        <p:blipFill>
          <a:blip r:embed="rId3"/>
          <a:stretch>
            <a:fillRect/>
          </a:stretch>
        </p:blipFill>
        <p:spPr>
          <a:xfrm>
            <a:off x="3856784" y="1660712"/>
            <a:ext cx="3015955" cy="1013223"/>
          </a:xfrm>
          <a:prstGeom prst="rect">
            <a:avLst/>
          </a:prstGeom>
        </p:spPr>
      </p:pic>
      <p:pic>
        <p:nvPicPr>
          <p:cNvPr id="4" name="Grafik 3"/>
          <p:cNvPicPr>
            <a:picLocks noChangeAspect="1"/>
          </p:cNvPicPr>
          <p:nvPr/>
        </p:nvPicPr>
        <p:blipFill>
          <a:blip r:embed="rId4"/>
          <a:stretch>
            <a:fillRect/>
          </a:stretch>
        </p:blipFill>
        <p:spPr>
          <a:xfrm>
            <a:off x="3856784" y="4331685"/>
            <a:ext cx="3015955" cy="666914"/>
          </a:xfrm>
          <a:prstGeom prst="rect">
            <a:avLst/>
          </a:prstGeom>
        </p:spPr>
      </p:pic>
      <p:pic>
        <p:nvPicPr>
          <p:cNvPr id="6" name="Grafik 5"/>
          <p:cNvPicPr>
            <a:picLocks noChangeAspect="1"/>
          </p:cNvPicPr>
          <p:nvPr/>
        </p:nvPicPr>
        <p:blipFill>
          <a:blip r:embed="rId5"/>
          <a:stretch>
            <a:fillRect/>
          </a:stretch>
        </p:blipFill>
        <p:spPr>
          <a:xfrm>
            <a:off x="3856784" y="2673935"/>
            <a:ext cx="3015955" cy="1657750"/>
          </a:xfrm>
          <a:prstGeom prst="rect">
            <a:avLst/>
          </a:prstGeom>
        </p:spPr>
      </p:pic>
      <p:sp>
        <p:nvSpPr>
          <p:cNvPr id="10" name="Textfeld 9"/>
          <p:cNvSpPr txBox="1"/>
          <p:nvPr/>
        </p:nvSpPr>
        <p:spPr>
          <a:xfrm>
            <a:off x="3856784" y="4968507"/>
            <a:ext cx="3015955" cy="1277273"/>
          </a:xfrm>
          <a:prstGeom prst="rect">
            <a:avLst/>
          </a:prstGeom>
          <a:noFill/>
        </p:spPr>
        <p:txBody>
          <a:bodyPr wrap="square" rtlCol="0">
            <a:spAutoFit/>
          </a:bodyPr>
          <a:lstStyle/>
          <a:p>
            <a:pPr algn="ctr"/>
            <a:r>
              <a:rPr lang="de-DE" sz="1100" b="1" dirty="0" smtClean="0">
                <a:solidFill>
                  <a:schemeClr val="accent1">
                    <a:lumMod val="75000"/>
                  </a:schemeClr>
                </a:solidFill>
                <a:latin typeface="Calibri" panose="020F0502020204030204" pitchFamily="34" charset="0"/>
                <a:cs typeface="Calibri" panose="020F0502020204030204" pitchFamily="34" charset="0"/>
              </a:rPr>
              <a:t>121 Gramm Gewicht</a:t>
            </a:r>
          </a:p>
          <a:p>
            <a:pPr algn="ctr"/>
            <a:r>
              <a:rPr lang="de-DE" sz="1100" b="1" dirty="0" smtClean="0">
                <a:solidFill>
                  <a:schemeClr val="accent1">
                    <a:lumMod val="75000"/>
                  </a:schemeClr>
                </a:solidFill>
                <a:latin typeface="Calibri" panose="020F0502020204030204" pitchFamily="34" charset="0"/>
                <a:cs typeface="Calibri" panose="020F0502020204030204" pitchFamily="34" charset="0"/>
              </a:rPr>
              <a:t>40 Tragesysteme</a:t>
            </a:r>
          </a:p>
          <a:p>
            <a:pPr algn="ctr"/>
            <a:r>
              <a:rPr lang="de-DE" sz="1100" b="1" dirty="0" smtClean="0">
                <a:solidFill>
                  <a:schemeClr val="accent1">
                    <a:lumMod val="75000"/>
                  </a:schemeClr>
                </a:solidFill>
                <a:latin typeface="Calibri" panose="020F0502020204030204" pitchFamily="34" charset="0"/>
                <a:cs typeface="Calibri" panose="020F0502020204030204" pitchFamily="34" charset="0"/>
              </a:rPr>
              <a:t>Wi-Fi Streaming </a:t>
            </a:r>
          </a:p>
          <a:p>
            <a:pPr algn="ctr"/>
            <a:r>
              <a:rPr lang="de-DE" sz="1100" b="1" dirty="0" smtClean="0">
                <a:solidFill>
                  <a:schemeClr val="accent1">
                    <a:lumMod val="75000"/>
                  </a:schemeClr>
                </a:solidFill>
                <a:latin typeface="Calibri" panose="020F0502020204030204" pitchFamily="34" charset="0"/>
                <a:cs typeface="Calibri" panose="020F0502020204030204" pitchFamily="34" charset="0"/>
              </a:rPr>
              <a:t>Standby 5 Monate </a:t>
            </a:r>
            <a:endParaRPr lang="de-DE" sz="1100" b="1" dirty="0">
              <a:solidFill>
                <a:schemeClr val="accent1">
                  <a:lumMod val="75000"/>
                </a:schemeClr>
              </a:solidFill>
              <a:latin typeface="Calibri" panose="020F0502020204030204" pitchFamily="34" charset="0"/>
              <a:cs typeface="Calibri" panose="020F0502020204030204" pitchFamily="34" charset="0"/>
            </a:endParaRPr>
          </a:p>
          <a:p>
            <a:pPr algn="ctr"/>
            <a:r>
              <a:rPr lang="de-DE" sz="1100" b="1" dirty="0" err="1" smtClean="0">
                <a:solidFill>
                  <a:schemeClr val="accent1">
                    <a:lumMod val="75000"/>
                  </a:schemeClr>
                </a:solidFill>
                <a:latin typeface="Calibri" panose="020F0502020204030204" pitchFamily="34" charset="0"/>
                <a:cs typeface="Calibri" panose="020F0502020204030204" pitchFamily="34" charset="0"/>
              </a:rPr>
              <a:t>Runtime</a:t>
            </a:r>
            <a:r>
              <a:rPr lang="de-DE" sz="1100" b="1" dirty="0" smtClean="0">
                <a:solidFill>
                  <a:schemeClr val="accent1">
                    <a:lumMod val="75000"/>
                  </a:schemeClr>
                </a:solidFill>
                <a:latin typeface="Calibri" panose="020F0502020204030204" pitchFamily="34" charset="0"/>
                <a:cs typeface="Calibri" panose="020F0502020204030204" pitchFamily="34" charset="0"/>
              </a:rPr>
              <a:t> 9 Stunden</a:t>
            </a:r>
          </a:p>
          <a:p>
            <a:pPr algn="ctr"/>
            <a:r>
              <a:rPr lang="de-DE" sz="1100" b="1" dirty="0" smtClean="0">
                <a:solidFill>
                  <a:schemeClr val="accent1">
                    <a:lumMod val="75000"/>
                  </a:schemeClr>
                </a:solidFill>
                <a:latin typeface="Calibri" panose="020F0502020204030204" pitchFamily="34" charset="0"/>
                <a:cs typeface="Calibri" panose="020F0502020204030204" pitchFamily="34" charset="0"/>
              </a:rPr>
              <a:t>Konfigurierbare Tasten</a:t>
            </a:r>
          </a:p>
          <a:p>
            <a:pPr algn="ctr"/>
            <a:r>
              <a:rPr lang="de-DE" sz="1100" b="1" dirty="0" smtClean="0">
                <a:solidFill>
                  <a:schemeClr val="accent1">
                    <a:lumMod val="75000"/>
                  </a:schemeClr>
                </a:solidFill>
                <a:latin typeface="Calibri" panose="020F0502020204030204" pitchFamily="34" charset="0"/>
                <a:cs typeface="Calibri" panose="020F0502020204030204" pitchFamily="34" charset="0"/>
              </a:rPr>
              <a:t>Plug &amp; Play</a:t>
            </a:r>
          </a:p>
        </p:txBody>
      </p:sp>
    </p:spTree>
    <p:extLst>
      <p:ext uri="{BB962C8B-B14F-4D97-AF65-F5344CB8AC3E}">
        <p14:creationId xmlns:p14="http://schemas.microsoft.com/office/powerpoint/2010/main" val="118267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7047068" y="1854571"/>
            <a:ext cx="5087639" cy="4401205"/>
          </a:xfrm>
          <a:prstGeom prst="rect">
            <a:avLst/>
          </a:prstGeom>
          <a:noFill/>
        </p:spPr>
        <p:txBody>
          <a:bodyPr wrap="square" rtlCol="0">
            <a:spAutoFit/>
          </a:bodyPr>
          <a:lstStyle/>
          <a:p>
            <a:r>
              <a:rPr lang="de-DE" sz="1400" b="1" dirty="0" smtClean="0">
                <a:solidFill>
                  <a:srgbClr val="3B4569"/>
                </a:solidFill>
              </a:rPr>
              <a:t>Wie funktioniert die An- und Abmeldung?</a:t>
            </a:r>
          </a:p>
          <a:p>
            <a:endParaRPr lang="de-DE" sz="1400" b="1" dirty="0">
              <a:solidFill>
                <a:srgbClr val="3B4569"/>
              </a:solidFill>
            </a:endParaRPr>
          </a:p>
          <a:p>
            <a:r>
              <a:rPr lang="de-DE" sz="1400" b="1" dirty="0" smtClean="0">
                <a:solidFill>
                  <a:srgbClr val="3B4569"/>
                </a:solidFill>
              </a:rPr>
              <a:t>Anmeldung</a:t>
            </a:r>
          </a:p>
          <a:p>
            <a:endParaRPr lang="de-DE" sz="1400" b="1" dirty="0">
              <a:solidFill>
                <a:schemeClr val="accent1">
                  <a:lumMod val="50000"/>
                </a:schemeClr>
              </a:solidFill>
            </a:endParaRPr>
          </a:p>
          <a:p>
            <a:pPr marL="342900" indent="-342900">
              <a:buAutoNum type="arabicPeriod"/>
            </a:pPr>
            <a:r>
              <a:rPr lang="de-DE" sz="1400" dirty="0" smtClean="0">
                <a:solidFill>
                  <a:schemeClr val="tx1">
                    <a:lumMod val="95000"/>
                    <a:lumOff val="5000"/>
                  </a:schemeClr>
                </a:solidFill>
              </a:rPr>
              <a:t>Mitarbeiterausweis auf den Kartenleser (RFID-Karten)</a:t>
            </a:r>
            <a:br>
              <a:rPr lang="de-DE" sz="1400" dirty="0" smtClean="0">
                <a:solidFill>
                  <a:schemeClr val="tx1">
                    <a:lumMod val="95000"/>
                    <a:lumOff val="5000"/>
                  </a:schemeClr>
                </a:solidFill>
              </a:rPr>
            </a:br>
            <a:r>
              <a:rPr lang="de-DE" sz="1400" dirty="0" err="1" smtClean="0">
                <a:solidFill>
                  <a:schemeClr val="tx1">
                    <a:lumMod val="95000"/>
                    <a:lumOff val="5000"/>
                  </a:schemeClr>
                </a:solidFill>
              </a:rPr>
              <a:t>Bodycam</a:t>
            </a:r>
            <a:r>
              <a:rPr lang="de-DE" sz="1400" dirty="0" smtClean="0">
                <a:solidFill>
                  <a:schemeClr val="tx1">
                    <a:lumMod val="95000"/>
                    <a:lumOff val="5000"/>
                  </a:schemeClr>
                </a:solidFill>
              </a:rPr>
              <a:t> ist individualisiert mit der Personalnummer</a:t>
            </a:r>
            <a:br>
              <a:rPr lang="de-DE" sz="1400" dirty="0" smtClean="0">
                <a:solidFill>
                  <a:schemeClr val="tx1">
                    <a:lumMod val="95000"/>
                    <a:lumOff val="5000"/>
                  </a:schemeClr>
                </a:solidFill>
              </a:rPr>
            </a:br>
            <a:endParaRPr lang="de-DE" sz="1400" dirty="0" smtClean="0">
              <a:solidFill>
                <a:schemeClr val="tx1">
                  <a:lumMod val="95000"/>
                  <a:lumOff val="5000"/>
                </a:schemeClr>
              </a:solidFill>
            </a:endParaRPr>
          </a:p>
          <a:p>
            <a:pPr marL="342900" indent="-342900">
              <a:buAutoNum type="arabicPeriod"/>
            </a:pPr>
            <a:r>
              <a:rPr lang="de-DE" sz="1400" dirty="0" smtClean="0">
                <a:solidFill>
                  <a:schemeClr val="tx1">
                    <a:lumMod val="95000"/>
                    <a:lumOff val="5000"/>
                  </a:schemeClr>
                </a:solidFill>
              </a:rPr>
              <a:t>Blinkende </a:t>
            </a:r>
            <a:r>
              <a:rPr lang="de-DE" sz="1400" dirty="0" err="1" smtClean="0">
                <a:solidFill>
                  <a:schemeClr val="tx1">
                    <a:lumMod val="95000"/>
                    <a:lumOff val="5000"/>
                  </a:schemeClr>
                </a:solidFill>
              </a:rPr>
              <a:t>Bodycam</a:t>
            </a:r>
            <a:r>
              <a:rPr lang="de-DE" sz="1400" dirty="0" smtClean="0">
                <a:solidFill>
                  <a:schemeClr val="tx1">
                    <a:lumMod val="95000"/>
                    <a:lumOff val="5000"/>
                  </a:schemeClr>
                </a:solidFill>
              </a:rPr>
              <a:t> entnehmen</a:t>
            </a:r>
            <a:br>
              <a:rPr lang="de-DE" sz="1400" dirty="0" smtClean="0">
                <a:solidFill>
                  <a:schemeClr val="tx1">
                    <a:lumMod val="95000"/>
                    <a:lumOff val="5000"/>
                  </a:schemeClr>
                </a:solidFill>
              </a:rPr>
            </a:br>
            <a:r>
              <a:rPr lang="de-DE" sz="1400" dirty="0" smtClean="0">
                <a:solidFill>
                  <a:schemeClr val="tx1">
                    <a:lumMod val="95000"/>
                    <a:lumOff val="5000"/>
                  </a:schemeClr>
                </a:solidFill>
              </a:rPr>
              <a:t>Geräte mit besten Akku-Stand wird automatisch zugewiesen</a:t>
            </a:r>
            <a:br>
              <a:rPr lang="de-DE" sz="1400" dirty="0" smtClean="0">
                <a:solidFill>
                  <a:schemeClr val="tx1">
                    <a:lumMod val="95000"/>
                    <a:lumOff val="5000"/>
                  </a:schemeClr>
                </a:solidFill>
              </a:rPr>
            </a:br>
            <a:endParaRPr lang="de-DE" sz="1400" dirty="0" smtClean="0">
              <a:solidFill>
                <a:schemeClr val="tx1">
                  <a:lumMod val="95000"/>
                  <a:lumOff val="5000"/>
                </a:schemeClr>
              </a:solidFill>
            </a:endParaRPr>
          </a:p>
          <a:p>
            <a:pPr marL="342900" indent="-342900">
              <a:buAutoNum type="arabicPeriod"/>
            </a:pPr>
            <a:r>
              <a:rPr lang="de-DE" sz="1400" dirty="0" err="1" smtClean="0">
                <a:solidFill>
                  <a:schemeClr val="tx1">
                    <a:lumMod val="95000"/>
                    <a:lumOff val="5000"/>
                  </a:schemeClr>
                </a:solidFill>
              </a:rPr>
              <a:t>Bodycam</a:t>
            </a:r>
            <a:r>
              <a:rPr lang="de-DE" sz="1400" dirty="0" smtClean="0">
                <a:solidFill>
                  <a:schemeClr val="tx1">
                    <a:lumMod val="95000"/>
                    <a:lumOff val="5000"/>
                  </a:schemeClr>
                </a:solidFill>
              </a:rPr>
              <a:t> an der Kleidung befestigen – </a:t>
            </a:r>
            <a:r>
              <a:rPr lang="de-DE" sz="1400" b="1" dirty="0" smtClean="0">
                <a:solidFill>
                  <a:srgbClr val="33CC33"/>
                </a:solidFill>
              </a:rPr>
              <a:t>fertig</a:t>
            </a:r>
          </a:p>
          <a:p>
            <a:pPr marL="342900" indent="-342900">
              <a:buAutoNum type="arabicPeriod"/>
            </a:pPr>
            <a:endParaRPr lang="de-DE" sz="1400" dirty="0">
              <a:solidFill>
                <a:schemeClr val="tx1">
                  <a:lumMod val="95000"/>
                  <a:lumOff val="5000"/>
                </a:schemeClr>
              </a:solidFill>
            </a:endParaRPr>
          </a:p>
          <a:p>
            <a:r>
              <a:rPr lang="de-DE" sz="1400" b="1" dirty="0" smtClean="0">
                <a:solidFill>
                  <a:srgbClr val="3B4569"/>
                </a:solidFill>
              </a:rPr>
              <a:t>Abmeldung</a:t>
            </a:r>
            <a:endParaRPr lang="de-DE" sz="1400" b="1" dirty="0">
              <a:solidFill>
                <a:srgbClr val="3B4569"/>
              </a:solidFill>
            </a:endParaRPr>
          </a:p>
          <a:p>
            <a:endParaRPr lang="de-DE" sz="1400" b="1" dirty="0">
              <a:solidFill>
                <a:schemeClr val="accent1">
                  <a:lumMod val="50000"/>
                </a:schemeClr>
              </a:solidFill>
            </a:endParaRPr>
          </a:p>
          <a:p>
            <a:pPr marL="342900" indent="-342900">
              <a:buAutoNum type="arabicPeriod"/>
            </a:pPr>
            <a:r>
              <a:rPr lang="de-DE" sz="1400" dirty="0" err="1" smtClean="0">
                <a:solidFill>
                  <a:schemeClr val="tx1">
                    <a:lumMod val="95000"/>
                    <a:lumOff val="5000"/>
                  </a:schemeClr>
                </a:solidFill>
              </a:rPr>
              <a:t>Bodycam</a:t>
            </a:r>
            <a:r>
              <a:rPr lang="de-DE" sz="1400" dirty="0" smtClean="0">
                <a:solidFill>
                  <a:schemeClr val="tx1">
                    <a:lumMod val="95000"/>
                    <a:lumOff val="5000"/>
                  </a:schemeClr>
                </a:solidFill>
              </a:rPr>
              <a:t> von der Kleidung entfernen</a:t>
            </a:r>
            <a:r>
              <a:rPr lang="de-DE" sz="1400" dirty="0">
                <a:solidFill>
                  <a:schemeClr val="tx1">
                    <a:lumMod val="95000"/>
                    <a:lumOff val="5000"/>
                  </a:schemeClr>
                </a:solidFill>
              </a:rPr>
              <a:t/>
            </a:r>
            <a:br>
              <a:rPr lang="de-DE" sz="1400" dirty="0">
                <a:solidFill>
                  <a:schemeClr val="tx1">
                    <a:lumMod val="95000"/>
                    <a:lumOff val="5000"/>
                  </a:schemeClr>
                </a:solidFill>
              </a:rPr>
            </a:br>
            <a:endParaRPr lang="de-DE" sz="1400" dirty="0" smtClean="0">
              <a:solidFill>
                <a:schemeClr val="tx1">
                  <a:lumMod val="95000"/>
                  <a:lumOff val="5000"/>
                </a:schemeClr>
              </a:solidFill>
            </a:endParaRPr>
          </a:p>
          <a:p>
            <a:pPr marL="342900" indent="-342900">
              <a:buAutoNum type="arabicPeriod"/>
            </a:pPr>
            <a:r>
              <a:rPr lang="de-DE" sz="1400" dirty="0" err="1" smtClean="0">
                <a:solidFill>
                  <a:schemeClr val="tx1">
                    <a:lumMod val="95000"/>
                    <a:lumOff val="5000"/>
                  </a:schemeClr>
                </a:solidFill>
              </a:rPr>
              <a:t>Bodycam</a:t>
            </a:r>
            <a:r>
              <a:rPr lang="de-DE" sz="1400" dirty="0" smtClean="0">
                <a:solidFill>
                  <a:schemeClr val="tx1">
                    <a:lumMod val="95000"/>
                    <a:lumOff val="5000"/>
                  </a:schemeClr>
                </a:solidFill>
              </a:rPr>
              <a:t> in die Dockingstation – </a:t>
            </a:r>
            <a:r>
              <a:rPr lang="de-DE" sz="1400" b="1" dirty="0" smtClean="0">
                <a:solidFill>
                  <a:srgbClr val="33CC33"/>
                </a:solidFill>
              </a:rPr>
              <a:t>fertig</a:t>
            </a:r>
            <a:br>
              <a:rPr lang="de-DE" sz="1400" b="1" dirty="0" smtClean="0">
                <a:solidFill>
                  <a:srgbClr val="33CC33"/>
                </a:solidFill>
              </a:rPr>
            </a:br>
            <a:r>
              <a:rPr lang="de-DE" sz="1400" dirty="0" smtClean="0"/>
              <a:t>Abmeldung erfolgt automatisch</a:t>
            </a:r>
            <a:br>
              <a:rPr lang="de-DE" sz="1400" dirty="0" smtClean="0"/>
            </a:br>
            <a:r>
              <a:rPr lang="de-DE" sz="1400" dirty="0" smtClean="0"/>
              <a:t>Meldung von Vorfällen oder Aufnahmen über digitalisierte Tool-Meldung (für Statistik oder Datensicherung)</a:t>
            </a:r>
          </a:p>
        </p:txBody>
      </p:sp>
      <p:sp>
        <p:nvSpPr>
          <p:cNvPr id="5" name="Foliennummernplatzhalter 4"/>
          <p:cNvSpPr>
            <a:spLocks noGrp="1"/>
          </p:cNvSpPr>
          <p:nvPr>
            <p:ph type="sldNum" sz="quarter" idx="13"/>
          </p:nvPr>
        </p:nvSpPr>
        <p:spPr/>
        <p:txBody>
          <a:bodyPr/>
          <a:lstStyle/>
          <a:p>
            <a:fld id="{298CF644-D4C3-4DCB-B577-E9AA1C5EE667}" type="slidenum">
              <a:rPr lang="de-DE" smtClean="0"/>
              <a:pPr/>
              <a:t>13</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Einfacher Workflow</a:t>
            </a:r>
          </a:p>
        </p:txBody>
      </p:sp>
      <p:sp>
        <p:nvSpPr>
          <p:cNvPr id="8" name="Textfeld 7"/>
          <p:cNvSpPr txBox="1"/>
          <p:nvPr/>
        </p:nvSpPr>
        <p:spPr>
          <a:xfrm>
            <a:off x="6921340" y="1501745"/>
            <a:ext cx="4380034" cy="400110"/>
          </a:xfrm>
          <a:prstGeom prst="rect">
            <a:avLst/>
          </a:prstGeom>
          <a:noFill/>
        </p:spPr>
        <p:txBody>
          <a:bodyPr wrap="square" rtlCol="0">
            <a:spAutoFit/>
          </a:bodyPr>
          <a:lstStyle/>
          <a:p>
            <a:r>
              <a:rPr lang="de-DE" sz="2000" b="1" dirty="0" smtClean="0">
                <a:solidFill>
                  <a:srgbClr val="3B4569"/>
                </a:solidFill>
              </a:rPr>
              <a:t>  Motorola V200</a:t>
            </a:r>
            <a:endParaRPr lang="de-DE" sz="2000" b="1" dirty="0" smtClean="0">
              <a:solidFill>
                <a:srgbClr val="00CC00"/>
              </a:solidFill>
            </a:endParaRPr>
          </a:p>
        </p:txBody>
      </p:sp>
      <p:pic>
        <p:nvPicPr>
          <p:cNvPr id="3" name="Grafik 2"/>
          <p:cNvPicPr>
            <a:picLocks noChangeAspect="1"/>
          </p:cNvPicPr>
          <p:nvPr/>
        </p:nvPicPr>
        <p:blipFill>
          <a:blip r:embed="rId2"/>
          <a:stretch>
            <a:fillRect/>
          </a:stretch>
        </p:blipFill>
        <p:spPr>
          <a:xfrm>
            <a:off x="546099" y="1449990"/>
            <a:ext cx="6570403" cy="4859360"/>
          </a:xfrm>
          <a:prstGeom prst="rect">
            <a:avLst/>
          </a:prstGeom>
        </p:spPr>
      </p:pic>
    </p:spTree>
    <p:extLst>
      <p:ext uri="{BB962C8B-B14F-4D97-AF65-F5344CB8AC3E}">
        <p14:creationId xmlns:p14="http://schemas.microsoft.com/office/powerpoint/2010/main" val="983366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14</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Nach über 4 Monaten können wir sagen:</a:t>
            </a:r>
            <a:endParaRPr lang="de-DE" sz="2800" b="1" dirty="0" smtClean="0">
              <a:solidFill>
                <a:schemeClr val="accent1">
                  <a:lumMod val="50000"/>
                </a:schemeClr>
              </a:solidFill>
            </a:endParaRPr>
          </a:p>
        </p:txBody>
      </p:sp>
      <p:sp>
        <p:nvSpPr>
          <p:cNvPr id="6" name="Textfeld 5"/>
          <p:cNvSpPr txBox="1"/>
          <p:nvPr/>
        </p:nvSpPr>
        <p:spPr>
          <a:xfrm>
            <a:off x="4927600" y="1543050"/>
            <a:ext cx="6855037" cy="5016758"/>
          </a:xfrm>
          <a:prstGeom prst="rect">
            <a:avLst/>
          </a:prstGeom>
          <a:noFill/>
        </p:spPr>
        <p:txBody>
          <a:bodyPr wrap="square" rtlCol="0">
            <a:spAutoFit/>
          </a:bodyPr>
          <a:lstStyle/>
          <a:p>
            <a:pPr algn="ctr"/>
            <a:r>
              <a:rPr lang="de-DE" sz="2400" b="1" dirty="0" smtClean="0">
                <a:solidFill>
                  <a:srgbClr val="3B4569"/>
                </a:solidFill>
              </a:rPr>
              <a:t>Die </a:t>
            </a:r>
            <a:r>
              <a:rPr lang="de-DE" sz="2400" b="1" dirty="0" err="1" smtClean="0">
                <a:solidFill>
                  <a:srgbClr val="3B4569"/>
                </a:solidFill>
              </a:rPr>
              <a:t>Bodycams</a:t>
            </a:r>
            <a:r>
              <a:rPr lang="de-DE" sz="2400" b="1" dirty="0" smtClean="0">
                <a:solidFill>
                  <a:srgbClr val="3B4569"/>
                </a:solidFill>
              </a:rPr>
              <a:t> funktionieren noch viel besser, </a:t>
            </a:r>
          </a:p>
          <a:p>
            <a:pPr algn="ctr"/>
            <a:r>
              <a:rPr lang="de-DE" sz="2400" b="1" dirty="0" smtClean="0">
                <a:solidFill>
                  <a:srgbClr val="3B4569"/>
                </a:solidFill>
              </a:rPr>
              <a:t>als wir uns erhofft hatten!</a:t>
            </a:r>
            <a:endParaRPr lang="de-DE" sz="2400" b="1" dirty="0">
              <a:solidFill>
                <a:srgbClr val="3B4569"/>
              </a:solidFill>
            </a:endParaRPr>
          </a:p>
          <a:p>
            <a:endParaRPr lang="de-DE" sz="1200" dirty="0"/>
          </a:p>
          <a:p>
            <a:pPr marL="171450" indent="-171450">
              <a:buClr>
                <a:srgbClr val="00CC00"/>
              </a:buClr>
              <a:buFont typeface="Wingdings" panose="05000000000000000000" pitchFamily="2" charset="2"/>
              <a:buChar char="ü"/>
            </a:pPr>
            <a:r>
              <a:rPr lang="de-DE" sz="1200" dirty="0" err="1" smtClean="0"/>
              <a:t>Bodycams</a:t>
            </a:r>
            <a:r>
              <a:rPr lang="de-DE" sz="1200" dirty="0" smtClean="0"/>
              <a:t> wirken – in 6 Wochen über 200 angedrohte Aufnahmen die zur Deeskalation geführt haben</a:t>
            </a:r>
          </a:p>
          <a:p>
            <a:pPr marL="171450" indent="-171450">
              <a:buClr>
                <a:srgbClr val="00CC00"/>
              </a:buClr>
              <a:buFont typeface="Wingdings" panose="05000000000000000000" pitchFamily="2" charset="2"/>
              <a:buChar char="ü"/>
            </a:pPr>
            <a:r>
              <a:rPr lang="de-DE" sz="1200" dirty="0" smtClean="0"/>
              <a:t>Hinzukommen rund 15-20% getätigte Aufnahmen, die zu keiner weiteren Veranlassung führten</a:t>
            </a:r>
          </a:p>
          <a:p>
            <a:pPr marL="171450" indent="-171450">
              <a:buClr>
                <a:srgbClr val="00CC00"/>
              </a:buClr>
              <a:buFont typeface="Wingdings" panose="05000000000000000000" pitchFamily="2" charset="2"/>
              <a:buChar char="ü"/>
            </a:pPr>
            <a:r>
              <a:rPr lang="de-DE" sz="1200" dirty="0" smtClean="0"/>
              <a:t>Nur rund 10 Aufnahmen seit dem Beginn Mitte Februar mit weiteren Maßnahmen</a:t>
            </a:r>
          </a:p>
          <a:p>
            <a:pPr marL="171450" indent="-171450">
              <a:buClr>
                <a:srgbClr val="00CC00"/>
              </a:buClr>
              <a:buFont typeface="Wingdings" panose="05000000000000000000" pitchFamily="2" charset="2"/>
              <a:buChar char="ü"/>
            </a:pPr>
            <a:r>
              <a:rPr lang="de-DE" sz="1200" dirty="0" smtClean="0"/>
              <a:t>KEINE einzige bekannte Situation, in der die </a:t>
            </a:r>
            <a:r>
              <a:rPr lang="de-DE" sz="1200" dirty="0" err="1" smtClean="0"/>
              <a:t>Bodycams</a:t>
            </a:r>
            <a:r>
              <a:rPr lang="de-DE" sz="1200" dirty="0" smtClean="0"/>
              <a:t> zur Eskalation beigetragen haben</a:t>
            </a:r>
          </a:p>
          <a:p>
            <a:pPr marL="171450" indent="-171450">
              <a:buClr>
                <a:srgbClr val="00CC00"/>
              </a:buClr>
              <a:buFont typeface="Wingdings" panose="05000000000000000000" pitchFamily="2" charset="2"/>
              <a:buChar char="ü"/>
            </a:pPr>
            <a:r>
              <a:rPr lang="de-DE" sz="1200" dirty="0" smtClean="0"/>
              <a:t>KEINE negativen Reaktionen von Patienten und Angehörigen – Stattdessen viel Verständnis!</a:t>
            </a:r>
            <a:br>
              <a:rPr lang="de-DE" sz="1200" dirty="0" smtClean="0"/>
            </a:br>
            <a:endParaRPr lang="de-DE" sz="1200" dirty="0" smtClean="0"/>
          </a:p>
          <a:p>
            <a:pPr>
              <a:buClr>
                <a:srgbClr val="00CC00"/>
              </a:buClr>
            </a:pPr>
            <a:r>
              <a:rPr lang="de-DE" sz="1200" b="1" dirty="0" smtClean="0"/>
              <a:t>Die Wirkung auf die Beschäftigten?</a:t>
            </a:r>
            <a:endParaRPr lang="de-DE" sz="1200" b="1" dirty="0"/>
          </a:p>
          <a:p>
            <a:pPr>
              <a:buClr>
                <a:srgbClr val="00CC00"/>
              </a:buClr>
            </a:pPr>
            <a:endParaRPr lang="de-DE" sz="1200" dirty="0" smtClean="0"/>
          </a:p>
          <a:p>
            <a:pPr marL="171450" indent="-171450">
              <a:buClr>
                <a:srgbClr val="00CC00"/>
              </a:buClr>
              <a:buFont typeface="Wingdings" panose="05000000000000000000" pitchFamily="2" charset="2"/>
              <a:buChar char="ü"/>
            </a:pPr>
            <a:r>
              <a:rPr lang="de-DE" sz="1200" dirty="0"/>
              <a:t>Sicherheitsgefühl </a:t>
            </a:r>
            <a:r>
              <a:rPr lang="de-DE" sz="1200" dirty="0" smtClean="0"/>
              <a:t>hat </a:t>
            </a:r>
            <a:r>
              <a:rPr lang="de-DE" sz="1200" dirty="0"/>
              <a:t>sich massiv verbessert – allein durch das Tragen der </a:t>
            </a:r>
            <a:r>
              <a:rPr lang="de-DE" sz="1200" dirty="0" smtClean="0"/>
              <a:t>Geräte </a:t>
            </a:r>
            <a:br>
              <a:rPr lang="de-DE" sz="1200" dirty="0" smtClean="0"/>
            </a:br>
            <a:r>
              <a:rPr lang="de-DE" sz="1200" dirty="0" smtClean="0"/>
              <a:t>und die weiteren Sicherheitsmaßnahmen – Auch Sicherheitsdienst </a:t>
            </a:r>
          </a:p>
          <a:p>
            <a:pPr marL="171450" indent="-171450">
              <a:buClr>
                <a:srgbClr val="00CC00"/>
              </a:buClr>
              <a:buFont typeface="Wingdings" panose="05000000000000000000" pitchFamily="2" charset="2"/>
              <a:buChar char="ü"/>
            </a:pPr>
            <a:r>
              <a:rPr lang="de-DE" sz="1200" dirty="0" smtClean="0"/>
              <a:t>Freiwillige Trage-Quote 90% Plus </a:t>
            </a:r>
          </a:p>
          <a:p>
            <a:pPr marL="171450" indent="-171450">
              <a:buClr>
                <a:srgbClr val="00CC00"/>
              </a:buClr>
              <a:buFont typeface="Wingdings" panose="05000000000000000000" pitchFamily="2" charset="2"/>
              <a:buChar char="ü"/>
            </a:pPr>
            <a:r>
              <a:rPr lang="de-DE" sz="1200" dirty="0" smtClean="0"/>
              <a:t>Beschäftigte wünschen sie die Fortsetzung und Ausweitung des Projektes</a:t>
            </a:r>
            <a:br>
              <a:rPr lang="de-DE" sz="1200" dirty="0" smtClean="0"/>
            </a:br>
            <a:r>
              <a:rPr lang="de-DE" sz="1200" dirty="0" smtClean="0"/>
              <a:t>- zusätzliche Kameras (auch Ärzte) und in weiteren Bereichen des Hauses</a:t>
            </a:r>
          </a:p>
          <a:p>
            <a:pPr marL="171450" indent="-171450">
              <a:buClr>
                <a:srgbClr val="00CC00"/>
              </a:buClr>
              <a:buFont typeface="Wingdings" panose="05000000000000000000" pitchFamily="2" charset="2"/>
              <a:buChar char="ü"/>
            </a:pPr>
            <a:r>
              <a:rPr lang="de-DE" sz="1200" dirty="0" smtClean="0"/>
              <a:t>Beschäftigte wünschen sich die technische Ausweitung der „Emergency-Taste“</a:t>
            </a:r>
            <a:br>
              <a:rPr lang="de-DE" sz="1200" dirty="0" smtClean="0"/>
            </a:br>
            <a:endParaRPr lang="de-DE" sz="1200" dirty="0" smtClean="0"/>
          </a:p>
          <a:p>
            <a:pPr marL="171450" indent="-171450">
              <a:buClr>
                <a:srgbClr val="00CC00"/>
              </a:buClr>
              <a:buFont typeface="Wingdings" panose="05000000000000000000" pitchFamily="2" charset="2"/>
              <a:buChar char="ü"/>
            </a:pPr>
            <a:r>
              <a:rPr lang="de-DE" sz="1200" dirty="0" smtClean="0"/>
              <a:t>Stand 6. Juli 44 Hausverbote – weitere wichtige und wahrgenommene Maßnahme</a:t>
            </a:r>
            <a:br>
              <a:rPr lang="de-DE" sz="1200" dirty="0" smtClean="0"/>
            </a:br>
            <a:r>
              <a:rPr lang="de-DE" sz="1200" dirty="0" smtClean="0"/>
              <a:t>für die Sicherheit der Beschäftigten: </a:t>
            </a:r>
            <a:r>
              <a:rPr lang="de-DE" sz="1200" b="1" dirty="0" smtClean="0">
                <a:solidFill>
                  <a:schemeClr val="accent1">
                    <a:lumMod val="75000"/>
                  </a:schemeClr>
                </a:solidFill>
              </a:rPr>
              <a:t>Es ist </a:t>
            </a:r>
            <a:r>
              <a:rPr lang="de-DE" sz="1200" b="1" smtClean="0">
                <a:solidFill>
                  <a:schemeClr val="accent1">
                    <a:lumMod val="75000"/>
                  </a:schemeClr>
                </a:solidFill>
              </a:rPr>
              <a:t>KEIN Rand-Thema </a:t>
            </a:r>
            <a:r>
              <a:rPr lang="de-DE" sz="1200" b="1" dirty="0" smtClean="0">
                <a:solidFill>
                  <a:schemeClr val="accent1">
                    <a:lumMod val="75000"/>
                  </a:schemeClr>
                </a:solidFill>
              </a:rPr>
              <a:t>mehr!</a:t>
            </a:r>
            <a:endParaRPr lang="de-DE" sz="1200" b="1" dirty="0">
              <a:solidFill>
                <a:schemeClr val="accent1">
                  <a:lumMod val="75000"/>
                </a:schemeClr>
              </a:solidFill>
            </a:endParaRPr>
          </a:p>
          <a:p>
            <a:pPr>
              <a:buClr>
                <a:srgbClr val="00CC00"/>
              </a:buClr>
            </a:pPr>
            <a:endParaRPr lang="de-DE" sz="1200" dirty="0" smtClean="0"/>
          </a:p>
          <a:p>
            <a:pPr>
              <a:buClr>
                <a:srgbClr val="00CC00"/>
              </a:buClr>
            </a:pPr>
            <a:endParaRPr lang="de-DE" sz="400" b="1" dirty="0">
              <a:solidFill>
                <a:srgbClr val="FF0000"/>
              </a:solidFill>
            </a:endParaRPr>
          </a:p>
          <a:p>
            <a:pPr>
              <a:buClr>
                <a:srgbClr val="00CC00"/>
              </a:buClr>
            </a:pPr>
            <a:r>
              <a:rPr lang="de-DE" sz="2800" b="1" dirty="0" smtClean="0">
                <a:solidFill>
                  <a:srgbClr val="00CC00"/>
                </a:solidFill>
              </a:rPr>
              <a:t>Herzlichen Dank für ihre Aufmerksamkeit</a:t>
            </a:r>
            <a:endParaRPr lang="de-DE" sz="2800" b="1" dirty="0">
              <a:solidFill>
                <a:srgbClr val="00CC00"/>
              </a:solidFill>
            </a:endParaRPr>
          </a:p>
        </p:txBody>
      </p:sp>
      <p:pic>
        <p:nvPicPr>
          <p:cNvPr id="3" name="Grafik 2"/>
          <p:cNvPicPr>
            <a:picLocks noChangeAspect="1"/>
          </p:cNvPicPr>
          <p:nvPr/>
        </p:nvPicPr>
        <p:blipFill>
          <a:blip r:embed="rId2"/>
          <a:stretch>
            <a:fillRect/>
          </a:stretch>
        </p:blipFill>
        <p:spPr>
          <a:xfrm>
            <a:off x="498839" y="5042691"/>
            <a:ext cx="1985439" cy="1116810"/>
          </a:xfrm>
          <a:prstGeom prst="rect">
            <a:avLst/>
          </a:prstGeom>
        </p:spPr>
      </p:pic>
      <p:pic>
        <p:nvPicPr>
          <p:cNvPr id="4" name="Grafik 3"/>
          <p:cNvPicPr>
            <a:picLocks noChangeAspect="1"/>
          </p:cNvPicPr>
          <p:nvPr/>
        </p:nvPicPr>
        <p:blipFill>
          <a:blip r:embed="rId3"/>
          <a:stretch>
            <a:fillRect/>
          </a:stretch>
        </p:blipFill>
        <p:spPr>
          <a:xfrm>
            <a:off x="342173" y="1511300"/>
            <a:ext cx="4502877" cy="3531390"/>
          </a:xfrm>
          <a:prstGeom prst="rect">
            <a:avLst/>
          </a:prstGeom>
        </p:spPr>
      </p:pic>
      <p:pic>
        <p:nvPicPr>
          <p:cNvPr id="3076" name="Picture 4" descr="Ist möglicherweise ein Bild von eine oder mehrere Personen und Text „KLINIKUM DO KLINIKUM DO BODYCAMS IN DER NOTAUFNAHM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40944" y="5042690"/>
            <a:ext cx="1973324" cy="11168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st möglicherweise ein Bild von eine oder mehrere Personen, Straße und Tex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482877" y="3592748"/>
            <a:ext cx="1138248" cy="1583649"/>
          </a:xfrm>
          <a:prstGeom prst="rect">
            <a:avLst/>
          </a:prstGeom>
          <a:noFill/>
          <a:extLst>
            <a:ext uri="{909E8E84-426E-40DD-AFC4-6F175D3DCCD1}">
              <a14:hiddenFill xmlns:a14="http://schemas.microsoft.com/office/drawing/2010/main">
                <a:solidFill>
                  <a:srgbClr val="FFFFFF"/>
                </a:solidFill>
              </a14:hiddenFill>
            </a:ext>
          </a:extLst>
        </p:spPr>
      </p:pic>
      <p:sp>
        <p:nvSpPr>
          <p:cNvPr id="11" name="Pfeil nach rechts 10"/>
          <p:cNvSpPr/>
          <p:nvPr/>
        </p:nvSpPr>
        <p:spPr>
          <a:xfrm>
            <a:off x="9551866" y="4196005"/>
            <a:ext cx="729640" cy="121996"/>
          </a:xfrm>
          <a:prstGeom prst="rightArrow">
            <a:avLst/>
          </a:prstGeom>
          <a:solidFill>
            <a:srgbClr val="00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519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2</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Kurz zu unseren Notaufnahmen…</a:t>
            </a:r>
            <a:endParaRPr lang="de-DE" sz="2800" b="1" dirty="0" smtClean="0">
              <a:solidFill>
                <a:schemeClr val="accent1">
                  <a:lumMod val="50000"/>
                </a:schemeClr>
              </a:solidFill>
            </a:endParaRPr>
          </a:p>
        </p:txBody>
      </p:sp>
      <p:sp>
        <p:nvSpPr>
          <p:cNvPr id="6" name="Textfeld 5"/>
          <p:cNvSpPr txBox="1"/>
          <p:nvPr/>
        </p:nvSpPr>
        <p:spPr>
          <a:xfrm>
            <a:off x="6519768" y="1840753"/>
            <a:ext cx="4425950" cy="3046988"/>
          </a:xfrm>
          <a:prstGeom prst="rect">
            <a:avLst/>
          </a:prstGeom>
          <a:noFill/>
        </p:spPr>
        <p:txBody>
          <a:bodyPr wrap="square" rtlCol="0">
            <a:spAutoFit/>
          </a:bodyPr>
          <a:lstStyle/>
          <a:p>
            <a:r>
              <a:rPr lang="de-DE" sz="2800" b="1" dirty="0" smtClean="0">
                <a:solidFill>
                  <a:srgbClr val="00CC00"/>
                </a:solidFill>
              </a:rPr>
              <a:t>Unsere </a:t>
            </a:r>
            <a:r>
              <a:rPr lang="de-DE" sz="2800" b="1" dirty="0" smtClean="0">
                <a:solidFill>
                  <a:schemeClr val="accent1">
                    <a:lumMod val="50000"/>
                  </a:schemeClr>
                </a:solidFill>
              </a:rPr>
              <a:t>vier</a:t>
            </a:r>
            <a:r>
              <a:rPr lang="de-DE" sz="2800" b="1" dirty="0" smtClean="0">
                <a:solidFill>
                  <a:srgbClr val="00CC00"/>
                </a:solidFill>
              </a:rPr>
              <a:t> Notaufnahmen</a:t>
            </a:r>
          </a:p>
          <a:p>
            <a:endParaRPr lang="de-DE" sz="2000" dirty="0" smtClean="0">
              <a:solidFill>
                <a:srgbClr val="00CC00"/>
              </a:solidFill>
            </a:endParaRPr>
          </a:p>
          <a:p>
            <a:endParaRPr lang="de-DE" sz="1200" dirty="0" smtClean="0"/>
          </a:p>
          <a:p>
            <a:r>
              <a:rPr lang="de-DE" sz="1200" b="1" dirty="0" smtClean="0"/>
              <a:t>Klinikzentrum Mitte 	-&gt;	+ 40.000 Kontakte</a:t>
            </a:r>
          </a:p>
          <a:p>
            <a:endParaRPr lang="de-DE" sz="1200" b="1" dirty="0"/>
          </a:p>
          <a:p>
            <a:r>
              <a:rPr lang="de-DE" sz="1200" b="1" dirty="0" smtClean="0"/>
              <a:t>Klinikzentrum Nord	-&gt;	+ 40.000 Kontakte</a:t>
            </a:r>
          </a:p>
          <a:p>
            <a:r>
              <a:rPr lang="de-DE" sz="1200" dirty="0" smtClean="0"/>
              <a:t>(zentrale regionale Unfallklinik)</a:t>
            </a:r>
          </a:p>
          <a:p>
            <a:endParaRPr lang="de-DE" sz="1200" dirty="0" smtClean="0"/>
          </a:p>
          <a:p>
            <a:r>
              <a:rPr lang="de-DE" sz="1200" b="1" dirty="0" smtClean="0"/>
              <a:t>Kinderchirurgie &amp;</a:t>
            </a:r>
          </a:p>
          <a:p>
            <a:r>
              <a:rPr lang="de-DE" sz="1200" b="1" dirty="0" smtClean="0"/>
              <a:t>Kinderklinik		-&gt;	+ 25.000 Kontakte</a:t>
            </a:r>
          </a:p>
          <a:p>
            <a:endParaRPr lang="de-DE" sz="1200" b="1" dirty="0"/>
          </a:p>
          <a:p>
            <a:r>
              <a:rPr lang="de-DE" sz="1200" b="1" dirty="0" smtClean="0"/>
              <a:t>_____________________________________________________</a:t>
            </a:r>
          </a:p>
          <a:p>
            <a:endParaRPr lang="de-DE" sz="1200" b="1" dirty="0"/>
          </a:p>
          <a:p>
            <a:r>
              <a:rPr lang="de-DE" sz="1200" b="1" dirty="0" smtClean="0"/>
              <a:t>Summe p.a.			+ 105.000 Kontakte </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056" y="1840753"/>
            <a:ext cx="5303373" cy="3831455"/>
          </a:xfrm>
          <a:prstGeom prst="rect">
            <a:avLst/>
          </a:prstGeom>
        </p:spPr>
      </p:pic>
      <p:pic>
        <p:nvPicPr>
          <p:cNvPr id="1026" name="Picture 2" descr="https://www.klinikumdo.de/fileadmin/images/News/2020/PatientenNiederlande_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465" y="4986263"/>
            <a:ext cx="2057809" cy="13705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ordrhein-Westfalen: Wegen Übergriffen: Klinik testet Bodycams in der  Notaufnahme - ntv.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p:cNvPicPr>
            <a:picLocks noChangeAspect="1"/>
          </p:cNvPicPr>
          <p:nvPr/>
        </p:nvPicPr>
        <p:blipFill>
          <a:blip r:embed="rId4"/>
          <a:stretch>
            <a:fillRect/>
          </a:stretch>
        </p:blipFill>
        <p:spPr>
          <a:xfrm>
            <a:off x="8510506" y="4986957"/>
            <a:ext cx="2435212" cy="1369807"/>
          </a:xfrm>
          <a:prstGeom prst="rect">
            <a:avLst/>
          </a:prstGeom>
        </p:spPr>
      </p:pic>
    </p:spTree>
    <p:extLst>
      <p:ext uri="{BB962C8B-B14F-4D97-AF65-F5344CB8AC3E}">
        <p14:creationId xmlns:p14="http://schemas.microsoft.com/office/powerpoint/2010/main" val="38582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3</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Kurz zur Sicherheit - </a:t>
            </a:r>
            <a:r>
              <a:rPr lang="de-DE" sz="2800" b="1" dirty="0" smtClean="0">
                <a:solidFill>
                  <a:srgbClr val="3B4569"/>
                </a:solidFill>
              </a:rPr>
              <a:t>Ein ganzes Maßnahmenpaket…</a:t>
            </a:r>
          </a:p>
        </p:txBody>
      </p:sp>
      <p:sp>
        <p:nvSpPr>
          <p:cNvPr id="6" name="Textfeld 5"/>
          <p:cNvSpPr txBox="1"/>
          <p:nvPr/>
        </p:nvSpPr>
        <p:spPr>
          <a:xfrm>
            <a:off x="4699000" y="1461013"/>
            <a:ext cx="6794500" cy="5078313"/>
          </a:xfrm>
          <a:prstGeom prst="rect">
            <a:avLst/>
          </a:prstGeom>
          <a:noFill/>
        </p:spPr>
        <p:txBody>
          <a:bodyPr wrap="square" rtlCol="0">
            <a:spAutoFit/>
          </a:bodyPr>
          <a:lstStyle/>
          <a:p>
            <a:r>
              <a:rPr lang="de-DE" sz="2000" b="1" u="sng" dirty="0" smtClean="0">
                <a:solidFill>
                  <a:schemeClr val="accent1">
                    <a:lumMod val="75000"/>
                  </a:schemeClr>
                </a:solidFill>
              </a:rPr>
              <a:t>Klare Strukturen und Ansprechpersonen schaffen!</a:t>
            </a:r>
          </a:p>
          <a:p>
            <a:endParaRPr lang="de-DE" sz="1000" b="1" dirty="0">
              <a:solidFill>
                <a:srgbClr val="00CC00"/>
              </a:solidFill>
            </a:endParaRPr>
          </a:p>
          <a:p>
            <a:r>
              <a:rPr lang="de-DE" sz="2000" b="1" dirty="0" smtClean="0">
                <a:solidFill>
                  <a:srgbClr val="00CC00"/>
                </a:solidFill>
              </a:rPr>
              <a:t>Bauliche Maßnahmen</a:t>
            </a:r>
          </a:p>
          <a:p>
            <a:pPr marL="1257300" lvl="2" indent="-342900">
              <a:buClr>
                <a:srgbClr val="33CC33"/>
              </a:buClr>
              <a:buFont typeface="Wingdings" panose="05000000000000000000" pitchFamily="2" charset="2"/>
              <a:buChar char="§"/>
            </a:pPr>
            <a:r>
              <a:rPr lang="de-DE" sz="1200" dirty="0" smtClean="0"/>
              <a:t>Alle Außentüren sichern und umrüsten (zentrale Schließanlage)</a:t>
            </a:r>
          </a:p>
          <a:p>
            <a:pPr marL="1257300" lvl="2" indent="-342900">
              <a:buClr>
                <a:srgbClr val="33CC33"/>
              </a:buClr>
              <a:buFont typeface="Wingdings" panose="05000000000000000000" pitchFamily="2" charset="2"/>
              <a:buChar char="§"/>
            </a:pPr>
            <a:r>
              <a:rPr lang="de-DE" sz="1200" dirty="0" smtClean="0"/>
              <a:t>Auch Stationseingänge nachrüsten </a:t>
            </a:r>
            <a:r>
              <a:rPr lang="de-DE" sz="1200" dirty="0"/>
              <a:t>(</a:t>
            </a:r>
            <a:r>
              <a:rPr lang="de-DE" sz="1200" dirty="0" smtClean="0"/>
              <a:t>zentrale Schließanlage)</a:t>
            </a:r>
          </a:p>
          <a:p>
            <a:pPr marL="1257300" lvl="2" indent="-342900">
              <a:buClr>
                <a:srgbClr val="33CC33"/>
              </a:buClr>
              <a:buFont typeface="Wingdings" panose="05000000000000000000" pitchFamily="2" charset="2"/>
              <a:buChar char="§"/>
            </a:pPr>
            <a:r>
              <a:rPr lang="de-DE" sz="1200" dirty="0" smtClean="0"/>
              <a:t>Ziel: Unsere Häuser dicht bekommen (Besuchszeiten sind eingeführt)</a:t>
            </a:r>
          </a:p>
          <a:p>
            <a:r>
              <a:rPr lang="de-DE" sz="2000" b="1" dirty="0" smtClean="0">
                <a:solidFill>
                  <a:srgbClr val="00CC00"/>
                </a:solidFill>
              </a:rPr>
              <a:t>Technische Maßnahmen</a:t>
            </a:r>
          </a:p>
          <a:p>
            <a:pPr marL="1257300" lvl="2" indent="-342900">
              <a:buClr>
                <a:srgbClr val="33CC33"/>
              </a:buClr>
              <a:buFont typeface="Wingdings" panose="05000000000000000000" pitchFamily="2" charset="2"/>
              <a:buChar char="§"/>
            </a:pPr>
            <a:r>
              <a:rPr lang="de-DE" sz="1200" dirty="0" smtClean="0"/>
              <a:t>Mehr Kameras an neuralgischen Stellen</a:t>
            </a:r>
          </a:p>
          <a:p>
            <a:pPr marL="1257300" lvl="2" indent="-342900">
              <a:buClr>
                <a:srgbClr val="33CC33"/>
              </a:buClr>
              <a:buFont typeface="Wingdings" panose="05000000000000000000" pitchFamily="2" charset="2"/>
              <a:buChar char="§"/>
            </a:pPr>
            <a:r>
              <a:rPr lang="de-DE" sz="1200" dirty="0" smtClean="0"/>
              <a:t>Mehr Beleuchtung an neuralgischen Stellen</a:t>
            </a:r>
          </a:p>
          <a:p>
            <a:pPr marL="1257300" lvl="2" indent="-342900">
              <a:buClr>
                <a:srgbClr val="33CC33"/>
              </a:buClr>
              <a:buFont typeface="Wingdings" panose="05000000000000000000" pitchFamily="2" charset="2"/>
              <a:buChar char="§"/>
            </a:pPr>
            <a:r>
              <a:rPr lang="de-DE" sz="1200" dirty="0" smtClean="0"/>
              <a:t>Notrufalarmierungssystem ausgebaut</a:t>
            </a:r>
          </a:p>
          <a:p>
            <a:pPr marL="1257300" lvl="2" indent="-342900">
              <a:buClr>
                <a:srgbClr val="33CC33"/>
              </a:buClr>
              <a:buFont typeface="Wingdings" panose="05000000000000000000" pitchFamily="2" charset="2"/>
              <a:buChar char="§"/>
            </a:pPr>
            <a:r>
              <a:rPr lang="de-DE" sz="1200" dirty="0" smtClean="0"/>
              <a:t>Alarm-Eier eingeführt </a:t>
            </a:r>
          </a:p>
          <a:p>
            <a:pPr marL="1257300" lvl="2" indent="-342900">
              <a:buClr>
                <a:srgbClr val="33CC33"/>
              </a:buClr>
              <a:buFont typeface="Wingdings" panose="05000000000000000000" pitchFamily="2" charset="2"/>
              <a:buChar char="§"/>
            </a:pPr>
            <a:r>
              <a:rPr lang="de-DE" sz="1200" dirty="0" smtClean="0"/>
              <a:t>Einführung eines digitales Meldesystem </a:t>
            </a:r>
          </a:p>
          <a:p>
            <a:pPr marL="1257300" lvl="2" indent="-342900">
              <a:buClr>
                <a:srgbClr val="33CC33"/>
              </a:buClr>
              <a:buFont typeface="Wingdings" panose="05000000000000000000" pitchFamily="2" charset="2"/>
              <a:buChar char="§"/>
            </a:pPr>
            <a:r>
              <a:rPr lang="de-DE" sz="1200" dirty="0" smtClean="0"/>
              <a:t>Pilotierung </a:t>
            </a:r>
            <a:r>
              <a:rPr lang="de-DE" sz="1200" b="1" dirty="0" err="1" smtClean="0"/>
              <a:t>Bodycam</a:t>
            </a:r>
            <a:endParaRPr lang="de-DE" sz="2000" b="1" dirty="0" smtClean="0">
              <a:solidFill>
                <a:srgbClr val="00CC00"/>
              </a:solidFill>
            </a:endParaRPr>
          </a:p>
          <a:p>
            <a:r>
              <a:rPr lang="de-DE" sz="2000" b="1" dirty="0" smtClean="0">
                <a:solidFill>
                  <a:srgbClr val="00CC00"/>
                </a:solidFill>
              </a:rPr>
              <a:t>Angebote für unsere Beschäftigten</a:t>
            </a:r>
          </a:p>
          <a:p>
            <a:pPr marL="1257300" lvl="2" indent="-342900">
              <a:buClr>
                <a:srgbClr val="33CC33"/>
              </a:buClr>
              <a:buFont typeface="Wingdings" panose="05000000000000000000" pitchFamily="2" charset="2"/>
              <a:buChar char="§"/>
            </a:pPr>
            <a:r>
              <a:rPr lang="de-DE" sz="1200" dirty="0" smtClean="0"/>
              <a:t>Deeskalationstraining</a:t>
            </a:r>
          </a:p>
          <a:p>
            <a:pPr marL="1257300" lvl="2" indent="-342900">
              <a:buClr>
                <a:srgbClr val="33CC33"/>
              </a:buClr>
              <a:buFont typeface="Wingdings" panose="05000000000000000000" pitchFamily="2" charset="2"/>
              <a:buChar char="§"/>
            </a:pPr>
            <a:r>
              <a:rPr lang="de-DE" sz="1200" dirty="0" smtClean="0"/>
              <a:t>Selbstverteidigungstraining</a:t>
            </a:r>
          </a:p>
          <a:p>
            <a:pPr marL="1257300" lvl="2" indent="-342900">
              <a:buClr>
                <a:srgbClr val="33CC33"/>
              </a:buClr>
              <a:buFont typeface="Wingdings" panose="05000000000000000000" pitchFamily="2" charset="2"/>
              <a:buChar char="§"/>
            </a:pPr>
            <a:r>
              <a:rPr lang="de-DE" sz="1200" dirty="0" smtClean="0"/>
              <a:t>Aufbau Peer-Support-Team (Psychische-Erste-Hilfe, Gesundheitsmanagement)</a:t>
            </a:r>
          </a:p>
          <a:p>
            <a:pPr marL="1257300" lvl="2" indent="-342900">
              <a:buClr>
                <a:srgbClr val="33CC33"/>
              </a:buClr>
              <a:buFont typeface="Wingdings" panose="05000000000000000000" pitchFamily="2" charset="2"/>
              <a:buChar char="§"/>
            </a:pPr>
            <a:r>
              <a:rPr lang="de-DE" sz="1200" dirty="0" smtClean="0"/>
              <a:t>Aufbau Beratungs- und Unterstützungsangebote (Psychische-Zweite-Hilfe)</a:t>
            </a:r>
          </a:p>
          <a:p>
            <a:pPr marL="1257300" lvl="2" indent="-342900">
              <a:buClr>
                <a:srgbClr val="33CC33"/>
              </a:buClr>
              <a:buFont typeface="Wingdings" panose="05000000000000000000" pitchFamily="2" charset="2"/>
              <a:buChar char="§"/>
            </a:pPr>
            <a:r>
              <a:rPr lang="de-DE" sz="1200" dirty="0" smtClean="0"/>
              <a:t>Rechtsberatungsgutschein </a:t>
            </a:r>
          </a:p>
          <a:p>
            <a:pPr marL="1257300" lvl="2" indent="-342900">
              <a:buClr>
                <a:srgbClr val="33CC33"/>
              </a:buClr>
              <a:buFont typeface="Wingdings" panose="05000000000000000000" pitchFamily="2" charset="2"/>
              <a:buChar char="§"/>
            </a:pPr>
            <a:r>
              <a:rPr lang="de-DE" sz="1200" dirty="0" smtClean="0"/>
              <a:t>Kostenübernahme Rechtskosten (Einzelfallentscheidung)</a:t>
            </a:r>
          </a:p>
          <a:p>
            <a:pPr marL="1257300" lvl="2" indent="-342900">
              <a:buClr>
                <a:srgbClr val="33CC33"/>
              </a:buClr>
              <a:buFont typeface="Wingdings" panose="05000000000000000000" pitchFamily="2" charset="2"/>
              <a:buChar char="§"/>
            </a:pPr>
            <a:r>
              <a:rPr lang="de-DE" sz="1200" dirty="0" smtClean="0"/>
              <a:t>Kostenübernahme Sachschäden (Einzelfallentscheidung)</a:t>
            </a:r>
          </a:p>
          <a:p>
            <a:pPr marL="1257300" lvl="2" indent="-342900">
              <a:buClr>
                <a:srgbClr val="33CC33"/>
              </a:buClr>
              <a:buFont typeface="Wingdings" panose="05000000000000000000" pitchFamily="2" charset="2"/>
              <a:buChar char="§"/>
            </a:pPr>
            <a:r>
              <a:rPr lang="de-DE" sz="1200" dirty="0" smtClean="0"/>
              <a:t>Sonstiges: Umstellung von Glas- auf PET-Flaschen</a:t>
            </a:r>
            <a:br>
              <a:rPr lang="de-DE" sz="1200" dirty="0" smtClean="0"/>
            </a:br>
            <a:endParaRPr lang="de-DE" sz="1000" dirty="0"/>
          </a:p>
          <a:p>
            <a:r>
              <a:rPr lang="de-DE" sz="2000" b="1" dirty="0" smtClean="0">
                <a:solidFill>
                  <a:srgbClr val="00CC00"/>
                </a:solidFill>
              </a:rPr>
              <a:t>Deeskalation für die ZNA </a:t>
            </a:r>
            <a:r>
              <a:rPr lang="de-DE" sz="1200" dirty="0" smtClean="0"/>
              <a:t>Zusätzliches Maßnahmenpaket</a:t>
            </a:r>
            <a:endParaRPr lang="de-DE" sz="2000" dirty="0" smtClean="0">
              <a:solidFill>
                <a:srgbClr val="00CC00"/>
              </a:solidFill>
            </a:endParaRPr>
          </a:p>
        </p:txBody>
      </p:sp>
      <p:pic>
        <p:nvPicPr>
          <p:cNvPr id="9" name="Picture 2" descr="Gewalt gegen Pflegekräfte in Krankenhäusern in RLP - SWR Aktu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61" y="1664091"/>
            <a:ext cx="3887241" cy="4692673"/>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3"/>
          <a:stretch>
            <a:fillRect/>
          </a:stretch>
        </p:blipFill>
        <p:spPr>
          <a:xfrm>
            <a:off x="9318228" y="3337321"/>
            <a:ext cx="2079031" cy="1547186"/>
          </a:xfrm>
          <a:prstGeom prst="rect">
            <a:avLst/>
          </a:prstGeom>
        </p:spPr>
      </p:pic>
      <p:sp>
        <p:nvSpPr>
          <p:cNvPr id="3" name="Pfeil nach rechts 2"/>
          <p:cNvSpPr/>
          <p:nvPr/>
        </p:nvSpPr>
        <p:spPr>
          <a:xfrm>
            <a:off x="7892440" y="3688004"/>
            <a:ext cx="1136650" cy="134619"/>
          </a:xfrm>
          <a:prstGeom prst="rightArrow">
            <a:avLst/>
          </a:prstGeom>
          <a:solidFill>
            <a:srgbClr val="00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401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4</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a:solidFill>
                  <a:srgbClr val="33CC33"/>
                </a:solidFill>
              </a:rPr>
              <a:t>Kurz zur Sicherheit - </a:t>
            </a:r>
            <a:r>
              <a:rPr lang="de-DE" sz="2800" b="1" dirty="0">
                <a:solidFill>
                  <a:srgbClr val="3B4569"/>
                </a:solidFill>
              </a:rPr>
              <a:t>Ein ganzes Maßnahmenpaket…</a:t>
            </a:r>
          </a:p>
        </p:txBody>
      </p:sp>
      <p:sp>
        <p:nvSpPr>
          <p:cNvPr id="6" name="Textfeld 5"/>
          <p:cNvSpPr txBox="1"/>
          <p:nvPr/>
        </p:nvSpPr>
        <p:spPr>
          <a:xfrm>
            <a:off x="4743450" y="1664091"/>
            <a:ext cx="6794500" cy="4524315"/>
          </a:xfrm>
          <a:prstGeom prst="rect">
            <a:avLst/>
          </a:prstGeom>
          <a:noFill/>
        </p:spPr>
        <p:txBody>
          <a:bodyPr wrap="square" rtlCol="0">
            <a:spAutoFit/>
          </a:bodyPr>
          <a:lstStyle/>
          <a:p>
            <a:r>
              <a:rPr lang="de-DE" sz="2000" b="1" u="sng" dirty="0" smtClean="0">
                <a:solidFill>
                  <a:schemeClr val="accent1">
                    <a:lumMod val="75000"/>
                  </a:schemeClr>
                </a:solidFill>
              </a:rPr>
              <a:t>Klare Strukturen und Regeln schaffen!</a:t>
            </a:r>
          </a:p>
          <a:p>
            <a:endParaRPr lang="de-DE" sz="2000" b="1" dirty="0" smtClean="0">
              <a:solidFill>
                <a:srgbClr val="00CC00"/>
              </a:solidFill>
            </a:endParaRPr>
          </a:p>
          <a:p>
            <a:r>
              <a:rPr lang="de-DE" sz="2000" b="1" dirty="0" smtClean="0">
                <a:solidFill>
                  <a:srgbClr val="00CC00"/>
                </a:solidFill>
              </a:rPr>
              <a:t>Hausordnung</a:t>
            </a:r>
          </a:p>
          <a:p>
            <a:pPr marL="1257300" lvl="2" indent="-342900">
              <a:buClr>
                <a:srgbClr val="33CC33"/>
              </a:buClr>
              <a:buFont typeface="Wingdings" panose="05000000000000000000" pitchFamily="2" charset="2"/>
              <a:buChar char="§"/>
            </a:pPr>
            <a:r>
              <a:rPr lang="de-DE" sz="1200" dirty="0" smtClean="0"/>
              <a:t>Gebot </a:t>
            </a:r>
            <a:r>
              <a:rPr lang="de-DE" sz="1200" dirty="0"/>
              <a:t>gegenseitiger Rücksichtnahme und eines respektvollen </a:t>
            </a:r>
            <a:r>
              <a:rPr lang="de-DE" sz="1200" dirty="0" smtClean="0"/>
              <a:t>Miteinander</a:t>
            </a:r>
            <a:br>
              <a:rPr lang="de-DE" sz="1200" dirty="0" smtClean="0"/>
            </a:br>
            <a:r>
              <a:rPr lang="de-DE" sz="1000" dirty="0" smtClean="0"/>
              <a:t>Diskriminierung, Gewalt, Lautstärke – Allg. Störung, Herabsetzung anderer Personen</a:t>
            </a:r>
          </a:p>
          <a:p>
            <a:pPr marL="1257300" lvl="2" indent="-342900">
              <a:buClr>
                <a:srgbClr val="33CC33"/>
              </a:buClr>
              <a:buFont typeface="Wingdings" panose="05000000000000000000" pitchFamily="2" charset="2"/>
              <a:buChar char="§"/>
            </a:pPr>
            <a:r>
              <a:rPr lang="de-DE" sz="1200" b="1" dirty="0" smtClean="0"/>
              <a:t>Besuche</a:t>
            </a:r>
            <a:r>
              <a:rPr lang="de-DE" sz="1200" dirty="0" smtClean="0"/>
              <a:t/>
            </a:r>
            <a:br>
              <a:rPr lang="de-DE" sz="1200" dirty="0" smtClean="0"/>
            </a:br>
            <a:r>
              <a:rPr lang="de-DE" sz="1000" dirty="0" smtClean="0"/>
              <a:t>Einschränkung </a:t>
            </a:r>
            <a:r>
              <a:rPr lang="de-DE" sz="1000" dirty="0"/>
              <a:t>größerer Gruppen, Störung von Abläufen, Besuchszeit 6-21 </a:t>
            </a:r>
            <a:r>
              <a:rPr lang="de-DE" sz="1000" dirty="0" smtClean="0"/>
              <a:t>Uhr</a:t>
            </a:r>
          </a:p>
          <a:p>
            <a:pPr marL="1257300" lvl="2" indent="-342900">
              <a:buClr>
                <a:srgbClr val="33CC33"/>
              </a:buClr>
              <a:buFont typeface="Wingdings" panose="05000000000000000000" pitchFamily="2" charset="2"/>
              <a:buChar char="§"/>
            </a:pPr>
            <a:r>
              <a:rPr lang="de-DE" sz="1200" b="1" dirty="0" smtClean="0"/>
              <a:t>Verbot </a:t>
            </a:r>
            <a:r>
              <a:rPr lang="de-DE" sz="1200" b="1" dirty="0"/>
              <a:t>offenes </a:t>
            </a:r>
            <a:r>
              <a:rPr lang="de-DE" sz="1200" b="1" dirty="0" smtClean="0"/>
              <a:t>Feuer, Rauchen</a:t>
            </a:r>
            <a:r>
              <a:rPr lang="de-DE" sz="1200" b="1" dirty="0"/>
              <a:t>, Konsum berauschender </a:t>
            </a:r>
            <a:r>
              <a:rPr lang="de-DE" sz="1200" b="1" dirty="0" smtClean="0"/>
              <a:t>Substanzen, Waffen…</a:t>
            </a:r>
          </a:p>
          <a:p>
            <a:pPr marL="1257300" lvl="2" indent="-342900">
              <a:buClr>
                <a:srgbClr val="33CC33"/>
              </a:buClr>
              <a:buFont typeface="Wingdings" panose="05000000000000000000" pitchFamily="2" charset="2"/>
              <a:buChar char="§"/>
            </a:pPr>
            <a:r>
              <a:rPr lang="de-DE" sz="1200" b="1" dirty="0" smtClean="0"/>
              <a:t>Untersagung von Bild-</a:t>
            </a:r>
            <a:r>
              <a:rPr lang="de-DE" sz="1200" b="1" dirty="0"/>
              <a:t>, Film- und </a:t>
            </a:r>
            <a:r>
              <a:rPr lang="de-DE" sz="1200" b="1" dirty="0" smtClean="0"/>
              <a:t>Tonaufnahmen</a:t>
            </a:r>
            <a:r>
              <a:rPr lang="de-DE" sz="1200" dirty="0" smtClean="0"/>
              <a:t/>
            </a:r>
            <a:br>
              <a:rPr lang="de-DE" sz="1200" dirty="0" smtClean="0"/>
            </a:br>
            <a:r>
              <a:rPr lang="de-DE" sz="1000" dirty="0" smtClean="0"/>
              <a:t>Grundsätzlich </a:t>
            </a:r>
            <a:r>
              <a:rPr lang="de-DE" sz="1000" dirty="0"/>
              <a:t>verboten! Ausnahme: ausschließlich für private Zwecke und Einverständnis aller </a:t>
            </a:r>
            <a:r>
              <a:rPr lang="de-DE" sz="1000" dirty="0" smtClean="0"/>
              <a:t>Personen. </a:t>
            </a:r>
            <a:r>
              <a:rPr lang="de-DE" sz="1000" dirty="0"/>
              <a:t>	Klinikum selbst darf Aufnahmen tätigen, muss aber darauf hinweisen (Kameras, </a:t>
            </a:r>
            <a:r>
              <a:rPr lang="de-DE" sz="1000" dirty="0" err="1" smtClean="0"/>
              <a:t>Bodycam</a:t>
            </a:r>
            <a:r>
              <a:rPr lang="de-DE" sz="1000" dirty="0" smtClean="0"/>
              <a:t>)</a:t>
            </a:r>
          </a:p>
          <a:p>
            <a:pPr marL="1257300" lvl="2" indent="-342900">
              <a:buClr>
                <a:srgbClr val="33CC33"/>
              </a:buClr>
              <a:buFont typeface="Wingdings" panose="05000000000000000000" pitchFamily="2" charset="2"/>
              <a:buChar char="§"/>
            </a:pPr>
            <a:r>
              <a:rPr lang="de-DE" sz="1200" dirty="0" smtClean="0"/>
              <a:t>Eingebrachte </a:t>
            </a:r>
            <a:r>
              <a:rPr lang="de-DE" sz="1200" dirty="0"/>
              <a:t>Wertgegenstände, </a:t>
            </a:r>
            <a:r>
              <a:rPr lang="de-DE" sz="1200" dirty="0" smtClean="0"/>
              <a:t>Haftung</a:t>
            </a:r>
          </a:p>
          <a:p>
            <a:pPr marL="1257300" lvl="2" indent="-342900">
              <a:buClr>
                <a:srgbClr val="33CC33"/>
              </a:buClr>
              <a:buFont typeface="Wingdings" panose="05000000000000000000" pitchFamily="2" charset="2"/>
              <a:buChar char="§"/>
            </a:pPr>
            <a:r>
              <a:rPr lang="de-DE" sz="1200" b="1" dirty="0" smtClean="0"/>
              <a:t>Hausrecht</a:t>
            </a:r>
            <a:r>
              <a:rPr lang="de-DE" sz="1200" b="1" dirty="0"/>
              <a:t>, </a:t>
            </a:r>
            <a:r>
              <a:rPr lang="de-DE" sz="1200" b="1" dirty="0" smtClean="0"/>
              <a:t>Hausverbote</a:t>
            </a:r>
            <a:r>
              <a:rPr lang="de-DE" sz="1000" dirty="0"/>
              <a:t>	</a:t>
            </a:r>
          </a:p>
          <a:p>
            <a:pPr marL="1257300" lvl="2" indent="-342900">
              <a:buClr>
                <a:srgbClr val="33CC33"/>
              </a:buClr>
              <a:buFont typeface="Wingdings" panose="05000000000000000000" pitchFamily="2" charset="2"/>
              <a:buChar char="§"/>
            </a:pPr>
            <a:r>
              <a:rPr lang="de-DE" sz="1200" b="1" dirty="0" smtClean="0">
                <a:solidFill>
                  <a:schemeClr val="accent1">
                    <a:lumMod val="75000"/>
                  </a:schemeClr>
                </a:solidFill>
              </a:rPr>
              <a:t>Und weitere Themen…</a:t>
            </a:r>
          </a:p>
          <a:p>
            <a:pPr marL="1257300" lvl="2" indent="-342900">
              <a:buClr>
                <a:srgbClr val="33CC33"/>
              </a:buClr>
              <a:buFont typeface="Wingdings" panose="05000000000000000000" pitchFamily="2" charset="2"/>
              <a:buChar char="§"/>
            </a:pPr>
            <a:endParaRPr lang="de-DE" sz="1200" b="1" dirty="0">
              <a:solidFill>
                <a:schemeClr val="accent1">
                  <a:lumMod val="75000"/>
                </a:schemeClr>
              </a:solidFill>
            </a:endParaRPr>
          </a:p>
          <a:p>
            <a:r>
              <a:rPr lang="de-DE" sz="2000" b="1" dirty="0" smtClean="0">
                <a:solidFill>
                  <a:srgbClr val="00CC00"/>
                </a:solidFill>
              </a:rPr>
              <a:t>Hausordnung auch durchsetzen</a:t>
            </a:r>
            <a:endParaRPr lang="de-DE" sz="2000" b="1" dirty="0">
              <a:solidFill>
                <a:srgbClr val="00CC00"/>
              </a:solidFill>
            </a:endParaRPr>
          </a:p>
          <a:p>
            <a:pPr marL="1257300" lvl="2" indent="-342900">
              <a:buClr>
                <a:srgbClr val="33CC33"/>
              </a:buClr>
              <a:buFont typeface="Wingdings" panose="05000000000000000000" pitchFamily="2" charset="2"/>
              <a:buChar char="§"/>
            </a:pPr>
            <a:r>
              <a:rPr lang="de-DE" sz="1200" dirty="0" smtClean="0"/>
              <a:t>Schulung der Mitarbeitenden / Was darf ich … und was muss ich wann beachten</a:t>
            </a:r>
          </a:p>
          <a:p>
            <a:pPr marL="1257300" lvl="2" indent="-342900">
              <a:buClr>
                <a:srgbClr val="33CC33"/>
              </a:buClr>
              <a:buFont typeface="Wingdings" panose="05000000000000000000" pitchFamily="2" charset="2"/>
              <a:buChar char="§"/>
            </a:pPr>
            <a:r>
              <a:rPr lang="de-DE" sz="1200" dirty="0" smtClean="0"/>
              <a:t>Enge Kooperation mit der Polizei</a:t>
            </a:r>
          </a:p>
          <a:p>
            <a:pPr marL="1257300" lvl="2" indent="-342900">
              <a:buClr>
                <a:srgbClr val="33CC33"/>
              </a:buClr>
              <a:buFont typeface="Wingdings" panose="05000000000000000000" pitchFamily="2" charset="2"/>
              <a:buChar char="§"/>
            </a:pPr>
            <a:r>
              <a:rPr lang="de-DE" sz="1200" dirty="0" smtClean="0"/>
              <a:t>Umsetzung der Besuchszeiten (Eingänge kanalisieren &amp; Einlasskontrolle)</a:t>
            </a:r>
          </a:p>
          <a:p>
            <a:pPr marL="1257300" lvl="2" indent="-342900">
              <a:buClr>
                <a:srgbClr val="33CC33"/>
              </a:buClr>
              <a:buFont typeface="Wingdings" panose="05000000000000000000" pitchFamily="2" charset="2"/>
              <a:buChar char="§"/>
            </a:pPr>
            <a:r>
              <a:rPr lang="de-DE" sz="1200" dirty="0" smtClean="0"/>
              <a:t>Einführung eines ehrenamtlichen Präsenzdienstes (Tagzeiten)</a:t>
            </a:r>
          </a:p>
          <a:p>
            <a:pPr marL="1257300" lvl="2" indent="-342900">
              <a:buClr>
                <a:srgbClr val="33CC33"/>
              </a:buClr>
              <a:buFont typeface="Wingdings" panose="05000000000000000000" pitchFamily="2" charset="2"/>
              <a:buChar char="§"/>
            </a:pPr>
            <a:r>
              <a:rPr lang="de-DE" sz="1200" dirty="0" smtClean="0"/>
              <a:t>Security-Dienstleister (bisher lediglich Nachtzeiten – Ausweitung auf 24/7)</a:t>
            </a:r>
          </a:p>
          <a:p>
            <a:pPr marL="1257300" lvl="2" indent="-342900">
              <a:buClr>
                <a:srgbClr val="33CC33"/>
              </a:buClr>
              <a:buFont typeface="Wingdings" panose="05000000000000000000" pitchFamily="2" charset="2"/>
              <a:buChar char="§"/>
            </a:pPr>
            <a:r>
              <a:rPr lang="de-DE" sz="1200" dirty="0" smtClean="0"/>
              <a:t>Erweiterung des </a:t>
            </a:r>
            <a:r>
              <a:rPr lang="de-DE" sz="1200" dirty="0" err="1" smtClean="0"/>
              <a:t>Bodycam</a:t>
            </a:r>
            <a:r>
              <a:rPr lang="de-DE" sz="1200" dirty="0" smtClean="0"/>
              <a:t>-Systems denkbar und vorbereitet</a:t>
            </a:r>
          </a:p>
        </p:txBody>
      </p:sp>
      <p:pic>
        <p:nvPicPr>
          <p:cNvPr id="9" name="Picture 2" descr="Gewalt gegen Pflegekräfte in Krankenhäusern in RLP - SWR Aktu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61" y="1664091"/>
            <a:ext cx="3887241" cy="469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8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ngst vor Angriffen: Klinik stattet Personal mit Bodycams aus | Regional |  BILD.d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16342" y="1553533"/>
            <a:ext cx="3249241" cy="18276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Gewalt in der Notaufnahme gegen Klinikpersonal ist erschreckende Realität  geworden. In Dortmund will man seine Mitarbeiter schützen und geht dafür  neue Wege. Und die sind ziemlich drastisch. 📹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083" y="290317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Ein Mitarbeiter der Blankenburger Firma Netco Professional Services GmbH prüft eine Bodycam. Daneben der Arbeitsdirektor des Klinikums Dortmund: Michael Kötz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9" y="3165430"/>
            <a:ext cx="2399896" cy="160493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as Klinikum Dortmund will Personal in den drei Notaufnahmen Nord, Mitte und in der Kinderklinik mit Bodycams ausstat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211" y="1549804"/>
            <a:ext cx="2898910" cy="163063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rankenhaus Dortmund: Bodycams sollen Mitarbeitende schützen | STERN.d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116342" y="4328276"/>
            <a:ext cx="3249241" cy="1827698"/>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p:cNvSpPr>
            <a:spLocks noGrp="1"/>
          </p:cNvSpPr>
          <p:nvPr>
            <p:ph type="sldNum" sz="quarter" idx="13"/>
          </p:nvPr>
        </p:nvSpPr>
        <p:spPr/>
        <p:txBody>
          <a:bodyPr/>
          <a:lstStyle/>
          <a:p>
            <a:fld id="{298CF644-D4C3-4DCB-B577-E9AA1C5EE667}" type="slidenum">
              <a:rPr lang="de-DE" smtClean="0"/>
              <a:pPr/>
              <a:t>5</a:t>
            </a:fld>
            <a:endParaRPr lang="de-DE"/>
          </a:p>
        </p:txBody>
      </p:sp>
      <p:sp>
        <p:nvSpPr>
          <p:cNvPr id="7" name="Textplatzhalter 2"/>
          <p:cNvSpPr txBox="1">
            <a:spLocks/>
          </p:cNvSpPr>
          <p:nvPr/>
        </p:nvSpPr>
        <p:spPr>
          <a:xfrm>
            <a:off x="356347" y="1020254"/>
            <a:ext cx="11113994"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800" b="1" dirty="0" err="1" smtClean="0">
                <a:solidFill>
                  <a:srgbClr val="33CC33"/>
                </a:solidFill>
              </a:rPr>
              <a:t>Bodycams</a:t>
            </a:r>
            <a:r>
              <a:rPr lang="de-DE" sz="2800" b="1" dirty="0" smtClean="0">
                <a:solidFill>
                  <a:srgbClr val="33CC33"/>
                </a:solidFill>
              </a:rPr>
              <a:t> für Klinikpersonal?  </a:t>
            </a:r>
            <a:r>
              <a:rPr lang="de-DE" sz="2800" b="1" dirty="0">
                <a:solidFill>
                  <a:srgbClr val="33CC33"/>
                </a:solidFill>
              </a:rPr>
              <a:t>	</a:t>
            </a:r>
            <a:r>
              <a:rPr lang="de-DE" sz="2800" b="1" dirty="0" smtClean="0">
                <a:solidFill>
                  <a:srgbClr val="3B4569"/>
                </a:solidFill>
              </a:rPr>
              <a:t>Pilot in den Notaufnahmen!</a:t>
            </a:r>
          </a:p>
        </p:txBody>
      </p:sp>
      <p:pic>
        <p:nvPicPr>
          <p:cNvPr id="3076" name="Picture 4" descr="Pöbeleien und Angriffe: Klinik-Personal trägt bald Bodycam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2972334"/>
            <a:ext cx="5772150" cy="31855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ortmund will Bodycams für Krankenhauspersonal einführen - Landespolitik -  Nachrichten - WD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2955" y="1549804"/>
            <a:ext cx="2525461" cy="14205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Können Bodycams in Kliniken vor Gewalt schützen? | WDR Aktuelle Stunde"/>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8649" y="1549804"/>
            <a:ext cx="3178108" cy="178768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Gesundheitswesen - ZEPCAM"/>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28649" y="4603196"/>
            <a:ext cx="2115467" cy="1548182"/>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4800" y="2971952"/>
            <a:ext cx="3083616" cy="1651745"/>
          </a:xfrm>
          <a:prstGeom prst="rect">
            <a:avLst/>
          </a:prstGeom>
        </p:spPr>
      </p:pic>
      <p:sp>
        <p:nvSpPr>
          <p:cNvPr id="16" name="Textplatzhalter 2"/>
          <p:cNvSpPr txBox="1">
            <a:spLocks/>
          </p:cNvSpPr>
          <p:nvPr/>
        </p:nvSpPr>
        <p:spPr>
          <a:xfrm>
            <a:off x="628649" y="5660771"/>
            <a:ext cx="10736934" cy="497160"/>
          </a:xfrm>
          <a:prstGeom prst="rect">
            <a:avLst/>
          </a:prstGeom>
          <a:solidFill>
            <a:srgbClr val="33CC3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800" b="1" dirty="0" smtClean="0">
                <a:solidFill>
                  <a:srgbClr val="3B4569"/>
                </a:solidFill>
              </a:rPr>
              <a:t>Das mediale Echo war enorm! </a:t>
            </a:r>
          </a:p>
        </p:txBody>
      </p:sp>
    </p:spTree>
    <p:extLst>
      <p:ext uri="{BB962C8B-B14F-4D97-AF65-F5344CB8AC3E}">
        <p14:creationId xmlns:p14="http://schemas.microsoft.com/office/powerpoint/2010/main" val="320360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6</a:t>
            </a:fld>
            <a:endParaRPr lang="de-DE"/>
          </a:p>
        </p:txBody>
      </p:sp>
      <p:pic>
        <p:nvPicPr>
          <p:cNvPr id="9" name="Picture 2" descr="Gewalt gegen Pflegekräfte in Krankenhäusern in RLP - SWR Aktu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61" y="1664091"/>
            <a:ext cx="3887241" cy="4692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Warum der Pilot in den </a:t>
            </a:r>
            <a:r>
              <a:rPr lang="de-DE" sz="2800" b="1" dirty="0" smtClean="0">
                <a:solidFill>
                  <a:schemeClr val="tx2"/>
                </a:solidFill>
              </a:rPr>
              <a:t>Notaufnahmen?</a:t>
            </a:r>
          </a:p>
        </p:txBody>
      </p:sp>
      <p:pic>
        <p:nvPicPr>
          <p:cNvPr id="10" name="Picture 2" descr="Deutsche Krankenhaus Gesellschaf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91588" y="1037633"/>
            <a:ext cx="1238710" cy="4501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4724584" y="1680971"/>
            <a:ext cx="6318065" cy="4770537"/>
          </a:xfrm>
          <a:prstGeom prst="rect">
            <a:avLst/>
          </a:prstGeom>
          <a:noFill/>
        </p:spPr>
        <p:txBody>
          <a:bodyPr wrap="square" rtlCol="0">
            <a:spAutoFit/>
          </a:bodyPr>
          <a:lstStyle/>
          <a:p>
            <a:pPr algn="ctr"/>
            <a:r>
              <a:rPr lang="de-DE" sz="2400" b="1" dirty="0"/>
              <a:t>DKG zu Übergriffen auf Klinik-Beschäftigte</a:t>
            </a:r>
          </a:p>
          <a:p>
            <a:pPr algn="ctr"/>
            <a:r>
              <a:rPr lang="de-DE" sz="1600" b="1" dirty="0"/>
              <a:t>Krankenhaus-Personal deutlich stärker von Gewalt </a:t>
            </a:r>
            <a:r>
              <a:rPr lang="de-DE" sz="1600" b="1" dirty="0" smtClean="0"/>
              <a:t>betroffen</a:t>
            </a:r>
          </a:p>
          <a:p>
            <a:endParaRPr lang="de-DE" dirty="0" smtClean="0"/>
          </a:p>
          <a:p>
            <a:pPr marL="285750" indent="-285750">
              <a:buClr>
                <a:srgbClr val="00CC00"/>
              </a:buClr>
              <a:buFont typeface="Wingdings" panose="05000000000000000000" pitchFamily="2" charset="2"/>
              <a:buChar char="§"/>
            </a:pPr>
            <a:r>
              <a:rPr lang="de-DE" sz="1400" b="1" dirty="0" smtClean="0"/>
              <a:t>80 </a:t>
            </a:r>
            <a:r>
              <a:rPr lang="de-DE" sz="1400" b="1" dirty="0"/>
              <a:t>Prozent </a:t>
            </a:r>
            <a:r>
              <a:rPr lang="de-DE" sz="1400" dirty="0"/>
              <a:t>der Kliniken gaben an, dass der </a:t>
            </a:r>
            <a:r>
              <a:rPr lang="de-DE" sz="1400" b="1" dirty="0"/>
              <a:t>Pflegedienst </a:t>
            </a:r>
            <a:r>
              <a:rPr lang="de-DE" sz="1400" dirty="0"/>
              <a:t>weit überwiegend von </a:t>
            </a:r>
            <a:r>
              <a:rPr lang="de-DE" sz="1400" b="1" dirty="0"/>
              <a:t>Gewalt</a:t>
            </a:r>
            <a:r>
              <a:rPr lang="de-DE" sz="1400" dirty="0"/>
              <a:t> betroffen sei. </a:t>
            </a:r>
          </a:p>
          <a:p>
            <a:pPr marL="285750" indent="-285750">
              <a:buClr>
                <a:srgbClr val="00CC00"/>
              </a:buClr>
              <a:buFont typeface="Wingdings" panose="05000000000000000000" pitchFamily="2" charset="2"/>
              <a:buChar char="§"/>
            </a:pPr>
            <a:r>
              <a:rPr lang="de-DE" sz="1400" dirty="0" smtClean="0"/>
              <a:t>Die </a:t>
            </a:r>
            <a:r>
              <a:rPr lang="de-DE" sz="1400" dirty="0"/>
              <a:t>Hälfte der Kliniken </a:t>
            </a:r>
            <a:r>
              <a:rPr lang="de-DE" sz="1400" dirty="0" smtClean="0"/>
              <a:t>nennt die</a:t>
            </a:r>
            <a:r>
              <a:rPr lang="de-DE" sz="1400" dirty="0"/>
              <a:t> </a:t>
            </a:r>
            <a:r>
              <a:rPr lang="de-DE" sz="1400" b="1" dirty="0"/>
              <a:t>Notaufnahme</a:t>
            </a:r>
            <a:r>
              <a:rPr lang="de-DE" sz="1400" dirty="0"/>
              <a:t> als besonders von Übergriffen belasteten Bereich. </a:t>
            </a:r>
            <a:endParaRPr lang="de-DE" sz="1400" dirty="0" smtClean="0"/>
          </a:p>
          <a:p>
            <a:pPr marL="285750" indent="-285750">
              <a:buClr>
                <a:srgbClr val="00CC00"/>
              </a:buClr>
              <a:buFont typeface="Wingdings" panose="05000000000000000000" pitchFamily="2" charset="2"/>
              <a:buChar char="§"/>
            </a:pPr>
            <a:r>
              <a:rPr lang="de-DE" sz="1400" dirty="0" smtClean="0"/>
              <a:t>Als </a:t>
            </a:r>
            <a:r>
              <a:rPr lang="de-DE" sz="1400" dirty="0"/>
              <a:t>eine der Hauptursachen für Gewalt nannten </a:t>
            </a:r>
            <a:r>
              <a:rPr lang="de-DE" sz="1400" b="1" dirty="0"/>
              <a:t>73 Prozent </a:t>
            </a:r>
            <a:r>
              <a:rPr lang="de-DE" sz="1400" dirty="0"/>
              <a:t>der Kliniken einen </a:t>
            </a:r>
            <a:r>
              <a:rPr lang="de-DE" sz="1400" b="1" dirty="0"/>
              <a:t>allgemeinen Respektverlust </a:t>
            </a:r>
            <a:r>
              <a:rPr lang="de-DE" sz="1400" dirty="0"/>
              <a:t>gegenüber Krankenhauspersonal, nach zustandsabhängigen Übergriffen z. B. durch </a:t>
            </a:r>
            <a:r>
              <a:rPr lang="de-DE" sz="1400" b="1" dirty="0"/>
              <a:t>Alkohol oder Schmerzen </a:t>
            </a:r>
            <a:r>
              <a:rPr lang="de-DE" sz="1400" dirty="0"/>
              <a:t>und noch vor </a:t>
            </a:r>
            <a:r>
              <a:rPr lang="de-DE" sz="1400" b="1" dirty="0"/>
              <a:t>krankheitsbedingtem Verhalten</a:t>
            </a:r>
            <a:r>
              <a:rPr lang="de-DE" sz="1400" dirty="0"/>
              <a:t>, z. B. Übergriffe durch demente oder psychisch kranke Patientinnen und Patienten. </a:t>
            </a:r>
            <a:endParaRPr lang="de-DE" sz="1400" dirty="0" smtClean="0"/>
          </a:p>
          <a:p>
            <a:pPr marL="285750" indent="-285750">
              <a:buClr>
                <a:srgbClr val="00CC00"/>
              </a:buClr>
              <a:buFont typeface="Wingdings" panose="05000000000000000000" pitchFamily="2" charset="2"/>
              <a:buChar char="§"/>
            </a:pPr>
            <a:r>
              <a:rPr lang="de-DE" sz="1400" b="1" dirty="0" smtClean="0"/>
              <a:t>Lange </a:t>
            </a:r>
            <a:r>
              <a:rPr lang="de-DE" sz="1400" b="1" dirty="0"/>
              <a:t>Wartezeiten </a:t>
            </a:r>
            <a:r>
              <a:rPr lang="de-DE" sz="1400" dirty="0"/>
              <a:t>nannten </a:t>
            </a:r>
            <a:r>
              <a:rPr lang="de-DE" sz="1400" b="1" dirty="0"/>
              <a:t>40 Prozent </a:t>
            </a:r>
            <a:r>
              <a:rPr lang="de-DE" sz="1400" dirty="0"/>
              <a:t>der Kliniken als eine der Hauptursachen</a:t>
            </a:r>
            <a:r>
              <a:rPr lang="de-DE" sz="1400" dirty="0" smtClean="0"/>
              <a:t>.</a:t>
            </a:r>
          </a:p>
          <a:p>
            <a:pPr marL="285750" indent="-285750">
              <a:buClr>
                <a:srgbClr val="00CC00"/>
              </a:buClr>
              <a:buFont typeface="Wingdings" panose="05000000000000000000" pitchFamily="2" charset="2"/>
              <a:buChar char="§"/>
            </a:pPr>
            <a:endParaRPr lang="de-DE" sz="1400" dirty="0" smtClean="0"/>
          </a:p>
          <a:p>
            <a:pPr marL="285750" indent="-285750" algn="ctr">
              <a:buClr>
                <a:srgbClr val="00CC00"/>
              </a:buClr>
              <a:buFont typeface="Wingdings" panose="05000000000000000000" pitchFamily="2" charset="2"/>
              <a:buChar char="§"/>
            </a:pPr>
            <a:endParaRPr lang="de-DE" sz="1400" dirty="0">
              <a:solidFill>
                <a:srgbClr val="FF0000"/>
              </a:solidFill>
            </a:endParaRPr>
          </a:p>
          <a:p>
            <a:pPr algn="ctr">
              <a:buClr>
                <a:srgbClr val="00CC00"/>
              </a:buClr>
            </a:pPr>
            <a:r>
              <a:rPr lang="de-DE" sz="1600" b="1" dirty="0">
                <a:solidFill>
                  <a:srgbClr val="FF0000"/>
                </a:solidFill>
              </a:rPr>
              <a:t> </a:t>
            </a:r>
            <a:r>
              <a:rPr lang="de-DE" sz="1600" b="1" dirty="0" smtClean="0">
                <a:solidFill>
                  <a:srgbClr val="FF0000"/>
                </a:solidFill>
              </a:rPr>
              <a:t>                        Unser „gefühlte“ Realität in Dortmund: </a:t>
            </a:r>
            <a:endParaRPr lang="de-DE" sz="800" b="1" dirty="0" smtClean="0"/>
          </a:p>
          <a:p>
            <a:pPr>
              <a:buClr>
                <a:srgbClr val="00CC00"/>
              </a:buClr>
            </a:pPr>
            <a:r>
              <a:rPr lang="de-DE" sz="1600" dirty="0" smtClean="0">
                <a:solidFill>
                  <a:srgbClr val="FF0000"/>
                </a:solidFill>
              </a:rPr>
              <a:t>		</a:t>
            </a:r>
            <a:r>
              <a:rPr lang="de-DE" sz="1200" b="1" dirty="0" smtClean="0">
                <a:solidFill>
                  <a:srgbClr val="FF0000"/>
                </a:solidFill>
              </a:rPr>
              <a:t>🙊</a:t>
            </a:r>
            <a:r>
              <a:rPr lang="de-DE" sz="1200" b="1" dirty="0" smtClean="0">
                <a:solidFill>
                  <a:srgbClr val="33CC33"/>
                </a:solidFill>
              </a:rPr>
              <a:t> </a:t>
            </a:r>
            <a:r>
              <a:rPr lang="de-DE" sz="1200" b="1" dirty="0" smtClean="0"/>
              <a:t>Beleidigungen</a:t>
            </a:r>
            <a:r>
              <a:rPr lang="de-DE" sz="1200" b="1" dirty="0" smtClean="0">
                <a:solidFill>
                  <a:srgbClr val="33CC33"/>
                </a:solidFill>
              </a:rPr>
              <a:t> 	</a:t>
            </a:r>
            <a:r>
              <a:rPr lang="de-DE" sz="1200" b="1" dirty="0" smtClean="0">
                <a:solidFill>
                  <a:srgbClr val="FF0000"/>
                </a:solidFill>
              </a:rPr>
              <a:t>👉</a:t>
            </a:r>
            <a:r>
              <a:rPr lang="de-DE" sz="1200" b="1" dirty="0" smtClean="0"/>
              <a:t> täglich</a:t>
            </a:r>
            <a:endParaRPr lang="de-DE" sz="1200" b="1" dirty="0">
              <a:solidFill>
                <a:srgbClr val="33CC33"/>
              </a:solidFill>
            </a:endParaRPr>
          </a:p>
          <a:p>
            <a:pPr>
              <a:buClr>
                <a:srgbClr val="00CC00"/>
              </a:buClr>
            </a:pPr>
            <a:r>
              <a:rPr lang="de-DE" sz="1200" b="1" dirty="0" smtClean="0">
                <a:solidFill>
                  <a:srgbClr val="FF0000"/>
                </a:solidFill>
              </a:rPr>
              <a:t>		🙈</a:t>
            </a:r>
            <a:r>
              <a:rPr lang="de-DE" sz="1200" b="1" dirty="0" smtClean="0"/>
              <a:t> Bedrohungen	</a:t>
            </a:r>
            <a:r>
              <a:rPr lang="de-DE" sz="1200" b="1" dirty="0" smtClean="0">
                <a:solidFill>
                  <a:srgbClr val="FF0000"/>
                </a:solidFill>
              </a:rPr>
              <a:t>👉</a:t>
            </a:r>
            <a:r>
              <a:rPr lang="de-DE" sz="1200" b="1" dirty="0" smtClean="0"/>
              <a:t> regelmäßig</a:t>
            </a:r>
          </a:p>
          <a:p>
            <a:pPr>
              <a:buClr>
                <a:srgbClr val="00CC00"/>
              </a:buClr>
            </a:pPr>
            <a:r>
              <a:rPr lang="de-DE" sz="1200" b="1" dirty="0" smtClean="0">
                <a:solidFill>
                  <a:srgbClr val="FF0000"/>
                </a:solidFill>
              </a:rPr>
              <a:t>		🙉</a:t>
            </a:r>
            <a:r>
              <a:rPr lang="de-DE" sz="1200" b="1" dirty="0" smtClean="0"/>
              <a:t> körperliche Übergriffe	</a:t>
            </a:r>
            <a:r>
              <a:rPr lang="de-DE" sz="1200" b="1" dirty="0" smtClean="0">
                <a:solidFill>
                  <a:srgbClr val="FF0000"/>
                </a:solidFill>
              </a:rPr>
              <a:t>👉 </a:t>
            </a:r>
            <a:r>
              <a:rPr lang="de-DE" sz="1200" b="1" dirty="0" smtClean="0"/>
              <a:t>keine Einzelfälle mehr</a:t>
            </a:r>
          </a:p>
        </p:txBody>
      </p:sp>
      <p:pic>
        <p:nvPicPr>
          <p:cNvPr id="2052" name="Picture 4" descr="Keine Bagatelle: Gewalt in Klinik und Praxis – Deutsches Ärzteblat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035923" y="5116607"/>
            <a:ext cx="1222313" cy="124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0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7</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Eine rechtliche Betrachtung</a:t>
            </a:r>
          </a:p>
        </p:txBody>
      </p:sp>
      <p:sp>
        <p:nvSpPr>
          <p:cNvPr id="6" name="Textfeld 5"/>
          <p:cNvSpPr txBox="1"/>
          <p:nvPr/>
        </p:nvSpPr>
        <p:spPr>
          <a:xfrm>
            <a:off x="7402604" y="1511300"/>
            <a:ext cx="4380034" cy="1938992"/>
          </a:xfrm>
          <a:prstGeom prst="rect">
            <a:avLst/>
          </a:prstGeom>
          <a:noFill/>
        </p:spPr>
        <p:txBody>
          <a:bodyPr wrap="square" rtlCol="0">
            <a:spAutoFit/>
          </a:bodyPr>
          <a:lstStyle/>
          <a:p>
            <a:r>
              <a:rPr lang="de-DE" sz="2000" b="1" dirty="0" smtClean="0">
                <a:solidFill>
                  <a:srgbClr val="00CC00"/>
                </a:solidFill>
              </a:rPr>
              <a:t>Was sagt der Datenschutz </a:t>
            </a:r>
          </a:p>
          <a:p>
            <a:r>
              <a:rPr lang="de-DE" sz="2000" b="1" dirty="0" smtClean="0">
                <a:solidFill>
                  <a:srgbClr val="3B4569"/>
                </a:solidFill>
              </a:rPr>
              <a:t>  Was sagt die Landesregierung</a:t>
            </a:r>
          </a:p>
          <a:p>
            <a:r>
              <a:rPr lang="de-DE" sz="2000" b="1" dirty="0" smtClean="0">
                <a:solidFill>
                  <a:srgbClr val="3B4569"/>
                </a:solidFill>
              </a:rPr>
              <a:t>  Was sagt die Staatsanwaltschaft </a:t>
            </a:r>
          </a:p>
          <a:p>
            <a:r>
              <a:rPr lang="de-DE" sz="2000" b="1" dirty="0">
                <a:solidFill>
                  <a:srgbClr val="3B4569"/>
                </a:solidFill>
              </a:rPr>
              <a:t> </a:t>
            </a:r>
            <a:r>
              <a:rPr lang="de-DE" sz="2000" b="1" dirty="0" smtClean="0">
                <a:solidFill>
                  <a:srgbClr val="3B4569"/>
                </a:solidFill>
              </a:rPr>
              <a:t> Was sagt ein Rechtsgutachten</a:t>
            </a:r>
          </a:p>
          <a:p>
            <a:r>
              <a:rPr lang="de-DE" sz="2000" b="1" dirty="0" smtClean="0">
                <a:solidFill>
                  <a:srgbClr val="3B4569"/>
                </a:solidFill>
              </a:rPr>
              <a:t>  Die Perspektive</a:t>
            </a:r>
            <a:r>
              <a:rPr lang="de-DE" sz="2000" b="1" dirty="0">
                <a:solidFill>
                  <a:srgbClr val="3B4569"/>
                </a:solidFill>
              </a:rPr>
              <a:t> </a:t>
            </a:r>
            <a:r>
              <a:rPr lang="de-DE" sz="2000" b="1" dirty="0" smtClean="0">
                <a:solidFill>
                  <a:srgbClr val="3B4569"/>
                </a:solidFill>
              </a:rPr>
              <a:t>der Beschäftigten</a:t>
            </a:r>
          </a:p>
          <a:p>
            <a:endParaRPr lang="de-DE" sz="2000" dirty="0"/>
          </a:p>
        </p:txBody>
      </p:sp>
      <p:pic>
        <p:nvPicPr>
          <p:cNvPr id="3" name="Grafik 2"/>
          <p:cNvPicPr>
            <a:picLocks noChangeAspect="1"/>
          </p:cNvPicPr>
          <p:nvPr/>
        </p:nvPicPr>
        <p:blipFill>
          <a:blip r:embed="rId2"/>
          <a:stretch>
            <a:fillRect/>
          </a:stretch>
        </p:blipFill>
        <p:spPr>
          <a:xfrm>
            <a:off x="500650" y="1527304"/>
            <a:ext cx="6560763" cy="4833937"/>
          </a:xfrm>
          <a:prstGeom prst="rect">
            <a:avLst/>
          </a:prstGeom>
        </p:spPr>
      </p:pic>
      <p:sp>
        <p:nvSpPr>
          <p:cNvPr id="4" name="Textfeld 3"/>
          <p:cNvSpPr txBox="1"/>
          <p:nvPr/>
        </p:nvSpPr>
        <p:spPr>
          <a:xfrm>
            <a:off x="546099" y="6077902"/>
            <a:ext cx="4304468" cy="215444"/>
          </a:xfrm>
          <a:prstGeom prst="rect">
            <a:avLst/>
          </a:prstGeom>
          <a:noFill/>
        </p:spPr>
        <p:txBody>
          <a:bodyPr wrap="square" rtlCol="0">
            <a:spAutoFit/>
          </a:bodyPr>
          <a:lstStyle/>
          <a:p>
            <a:r>
              <a:rPr lang="de-DE" sz="800" dirty="0" smtClean="0">
                <a:hlinkClick r:id="rId3"/>
              </a:rPr>
              <a:t>https://www1.wdr.de/nachrichten/landespolitik/bodycam-klinik-gewalt-100.html</a:t>
            </a:r>
            <a:endParaRPr lang="de-DE" sz="800" dirty="0"/>
          </a:p>
        </p:txBody>
      </p:sp>
      <p:sp>
        <p:nvSpPr>
          <p:cNvPr id="13" name="Textfeld 12"/>
          <p:cNvSpPr txBox="1"/>
          <p:nvPr/>
        </p:nvSpPr>
        <p:spPr>
          <a:xfrm>
            <a:off x="7402604" y="3217443"/>
            <a:ext cx="4380034" cy="3139321"/>
          </a:xfrm>
          <a:prstGeom prst="rect">
            <a:avLst/>
          </a:prstGeom>
          <a:noFill/>
        </p:spPr>
        <p:txBody>
          <a:bodyPr wrap="square" rtlCol="0">
            <a:spAutoFit/>
          </a:bodyPr>
          <a:lstStyle/>
          <a:p>
            <a:r>
              <a:rPr lang="de-DE" sz="1200" b="1" dirty="0" smtClean="0"/>
              <a:t>Fazit: </a:t>
            </a:r>
            <a:r>
              <a:rPr lang="de-DE" sz="1200" b="1" dirty="0" smtClean="0">
                <a:solidFill>
                  <a:srgbClr val="00CC00"/>
                </a:solidFill>
              </a:rPr>
              <a:t>Zulässig</a:t>
            </a:r>
            <a:r>
              <a:rPr lang="de-DE" sz="1200" b="1" dirty="0" smtClean="0"/>
              <a:t>, unter Voraussetzungen!</a:t>
            </a:r>
          </a:p>
          <a:p>
            <a:endParaRPr lang="de-DE" sz="1200" dirty="0"/>
          </a:p>
          <a:p>
            <a:pPr marL="171450" indent="-171450">
              <a:buClr>
                <a:srgbClr val="00CC00"/>
              </a:buClr>
              <a:buFont typeface="Wingdings" panose="05000000000000000000" pitchFamily="2" charset="2"/>
              <a:buChar char="§"/>
            </a:pPr>
            <a:r>
              <a:rPr lang="de-DE" sz="1200" dirty="0" smtClean="0"/>
              <a:t>Das Klinikum hat das Hausrecht und gestaltet es aus</a:t>
            </a:r>
          </a:p>
          <a:p>
            <a:pPr marL="171450" indent="-171450">
              <a:buClr>
                <a:srgbClr val="00CC00"/>
              </a:buClr>
              <a:buFont typeface="Wingdings" panose="05000000000000000000" pitchFamily="2" charset="2"/>
              <a:buChar char="§"/>
            </a:pPr>
            <a:r>
              <a:rPr lang="de-DE" sz="1200" dirty="0" smtClean="0"/>
              <a:t>KEINE Dauerhafte Aufzeichnung zulässig</a:t>
            </a:r>
          </a:p>
          <a:p>
            <a:pPr marL="171450" indent="-171450">
              <a:buClr>
                <a:srgbClr val="00CC00"/>
              </a:buClr>
              <a:buFont typeface="Wingdings" panose="05000000000000000000" pitchFamily="2" charset="2"/>
              <a:buChar char="§"/>
            </a:pPr>
            <a:r>
              <a:rPr lang="de-DE" sz="1200" dirty="0" smtClean="0"/>
              <a:t>Aufzeichnung NUR anlassbezogen zulässig, …</a:t>
            </a:r>
          </a:p>
          <a:p>
            <a:pPr marL="628650" lvl="1" indent="-171450">
              <a:buClr>
                <a:srgbClr val="00CC00"/>
              </a:buClr>
              <a:buFont typeface="Wingdings" panose="05000000000000000000" pitchFamily="2" charset="2"/>
              <a:buChar char="§"/>
            </a:pPr>
            <a:r>
              <a:rPr lang="de-DE" sz="1200" dirty="0"/>
              <a:t>… nach klarer vorheriger Ankündigung</a:t>
            </a:r>
          </a:p>
          <a:p>
            <a:pPr marL="1085850" lvl="2" indent="-171450">
              <a:buClr>
                <a:srgbClr val="00CC00"/>
              </a:buClr>
              <a:buFont typeface="Wingdings" panose="05000000000000000000" pitchFamily="2" charset="2"/>
              <a:buChar char="§"/>
            </a:pPr>
            <a:r>
              <a:rPr lang="de-DE" sz="1200" dirty="0"/>
              <a:t>Hinweise „Kameraüberwachung“ sinnvoll</a:t>
            </a:r>
          </a:p>
          <a:p>
            <a:pPr marL="628650" lvl="1" indent="-171450">
              <a:buClr>
                <a:srgbClr val="00CC00"/>
              </a:buClr>
              <a:buFont typeface="Wingdings" panose="05000000000000000000" pitchFamily="2" charset="2"/>
              <a:buChar char="§"/>
            </a:pPr>
            <a:r>
              <a:rPr lang="de-DE" sz="1200" dirty="0"/>
              <a:t>… zur Vermeidung oder Dokumentation einer Straftat</a:t>
            </a:r>
          </a:p>
          <a:p>
            <a:pPr marL="1085850" lvl="2" indent="-171450">
              <a:buClr>
                <a:srgbClr val="00CC00"/>
              </a:buClr>
              <a:buFont typeface="Wingdings" panose="05000000000000000000" pitchFamily="2" charset="2"/>
              <a:buChar char="§"/>
            </a:pPr>
            <a:r>
              <a:rPr lang="de-DE" sz="1200" dirty="0"/>
              <a:t>Definition/Schulung Beschäftigte</a:t>
            </a:r>
            <a:br>
              <a:rPr lang="de-DE" sz="1200" dirty="0"/>
            </a:br>
            <a:r>
              <a:rPr lang="de-DE" sz="1200" dirty="0"/>
              <a:t>Aufzeichnung NUR anlassbezogen zulässig, </a:t>
            </a:r>
            <a:r>
              <a:rPr lang="de-DE" sz="1200" dirty="0" smtClean="0"/>
              <a:t>…</a:t>
            </a:r>
          </a:p>
          <a:p>
            <a:pPr marL="171450" indent="-171450">
              <a:buClr>
                <a:srgbClr val="00CC00"/>
              </a:buClr>
              <a:buFont typeface="Wingdings" panose="05000000000000000000" pitchFamily="2" charset="2"/>
              <a:buChar char="§"/>
            </a:pPr>
            <a:r>
              <a:rPr lang="de-DE" sz="1200" dirty="0" smtClean="0"/>
              <a:t>Datenschutzkonforme Aufzeichnungs- und Löschkonzepte</a:t>
            </a:r>
          </a:p>
          <a:p>
            <a:pPr marL="171450" indent="-171450">
              <a:buClr>
                <a:srgbClr val="00CC00"/>
              </a:buClr>
              <a:buFont typeface="Wingdings" panose="05000000000000000000" pitchFamily="2" charset="2"/>
              <a:buChar char="§"/>
            </a:pPr>
            <a:endParaRPr lang="de-DE" sz="1200" dirty="0"/>
          </a:p>
          <a:p>
            <a:pPr algn="ctr">
              <a:buClr>
                <a:srgbClr val="00CC00"/>
              </a:buClr>
            </a:pPr>
            <a:r>
              <a:rPr lang="de-DE" sz="1400" b="1" i="1" dirty="0" smtClean="0"/>
              <a:t>„Ich könnte mir vorstellen, dass sich eine anlassbezogene Aufzeichnung im Rahmen der bestehenden Gesetze realisieren lässt.“</a:t>
            </a:r>
          </a:p>
          <a:p>
            <a:pPr lvl="2">
              <a:buClr>
                <a:srgbClr val="00CC00"/>
              </a:buClr>
            </a:pPr>
            <a:endParaRPr lang="de-DE" sz="1200" dirty="0"/>
          </a:p>
        </p:txBody>
      </p:sp>
    </p:spTree>
    <p:extLst>
      <p:ext uri="{BB962C8B-B14F-4D97-AF65-F5344CB8AC3E}">
        <p14:creationId xmlns:p14="http://schemas.microsoft.com/office/powerpoint/2010/main" val="1735336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8</a:t>
            </a:fld>
            <a:endParaRPr lang="de-DE"/>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Eine rechtliche Betrachtung</a:t>
            </a:r>
          </a:p>
        </p:txBody>
      </p:sp>
      <p:sp>
        <p:nvSpPr>
          <p:cNvPr id="6" name="Textfeld 5"/>
          <p:cNvSpPr txBox="1"/>
          <p:nvPr/>
        </p:nvSpPr>
        <p:spPr>
          <a:xfrm>
            <a:off x="7402604" y="1511300"/>
            <a:ext cx="4380034" cy="1938992"/>
          </a:xfrm>
          <a:prstGeom prst="rect">
            <a:avLst/>
          </a:prstGeom>
          <a:noFill/>
        </p:spPr>
        <p:txBody>
          <a:bodyPr wrap="square" rtlCol="0">
            <a:spAutoFit/>
          </a:bodyPr>
          <a:lstStyle/>
          <a:p>
            <a:r>
              <a:rPr lang="de-DE" sz="2000" b="1" dirty="0" smtClean="0">
                <a:solidFill>
                  <a:srgbClr val="3B4569"/>
                </a:solidFill>
              </a:rPr>
              <a:t>  Was sagt der Datenschutz </a:t>
            </a:r>
          </a:p>
          <a:p>
            <a:r>
              <a:rPr lang="de-DE" sz="2000" b="1" dirty="0" smtClean="0">
                <a:solidFill>
                  <a:srgbClr val="00CC00"/>
                </a:solidFill>
              </a:rPr>
              <a:t>Was sagt die Landesregierung</a:t>
            </a:r>
          </a:p>
          <a:p>
            <a:r>
              <a:rPr lang="de-DE" sz="2000" b="1" dirty="0" smtClean="0">
                <a:solidFill>
                  <a:srgbClr val="3B4569"/>
                </a:solidFill>
              </a:rPr>
              <a:t>  Was sagt die Staatsanwaltschaft </a:t>
            </a:r>
          </a:p>
          <a:p>
            <a:r>
              <a:rPr lang="de-DE" sz="2000" b="1" dirty="0">
                <a:solidFill>
                  <a:srgbClr val="3B4569"/>
                </a:solidFill>
              </a:rPr>
              <a:t> </a:t>
            </a:r>
            <a:r>
              <a:rPr lang="de-DE" sz="2000" b="1" dirty="0" smtClean="0">
                <a:solidFill>
                  <a:srgbClr val="3B4569"/>
                </a:solidFill>
              </a:rPr>
              <a:t> Was sagt ein Rechtsgutachten</a:t>
            </a:r>
          </a:p>
          <a:p>
            <a:r>
              <a:rPr lang="de-DE" sz="2000" b="1" dirty="0" smtClean="0">
                <a:solidFill>
                  <a:srgbClr val="3B4569"/>
                </a:solidFill>
              </a:rPr>
              <a:t>  Die Perspektive</a:t>
            </a:r>
            <a:r>
              <a:rPr lang="de-DE" sz="2000" b="1" dirty="0">
                <a:solidFill>
                  <a:srgbClr val="3B4569"/>
                </a:solidFill>
              </a:rPr>
              <a:t> </a:t>
            </a:r>
            <a:r>
              <a:rPr lang="de-DE" sz="2000" b="1" dirty="0" smtClean="0">
                <a:solidFill>
                  <a:srgbClr val="3B4569"/>
                </a:solidFill>
              </a:rPr>
              <a:t>der Beschäftigten</a:t>
            </a:r>
          </a:p>
          <a:p>
            <a:endParaRPr lang="de-DE" sz="2000" dirty="0"/>
          </a:p>
        </p:txBody>
      </p:sp>
      <p:sp>
        <p:nvSpPr>
          <p:cNvPr id="4" name="Textfeld 3"/>
          <p:cNvSpPr txBox="1"/>
          <p:nvPr/>
        </p:nvSpPr>
        <p:spPr>
          <a:xfrm>
            <a:off x="1252623" y="6201628"/>
            <a:ext cx="5000845" cy="215444"/>
          </a:xfrm>
          <a:prstGeom prst="rect">
            <a:avLst/>
          </a:prstGeom>
          <a:noFill/>
        </p:spPr>
        <p:txBody>
          <a:bodyPr wrap="square" rtlCol="0">
            <a:spAutoFit/>
          </a:bodyPr>
          <a:lstStyle/>
          <a:p>
            <a:r>
              <a:rPr lang="de-DE" sz="800" dirty="0" smtClean="0">
                <a:hlinkClick r:id="rId2"/>
              </a:rPr>
              <a:t>https://rp-online.de/nrw/landespolitik/minister-laumann-nennt-details-zu-bodycams-in-kliniken_aid-128089409</a:t>
            </a:r>
            <a:endParaRPr lang="de-DE" sz="800" dirty="0"/>
          </a:p>
        </p:txBody>
      </p:sp>
      <p:sp>
        <p:nvSpPr>
          <p:cNvPr id="13" name="Textfeld 12"/>
          <p:cNvSpPr txBox="1"/>
          <p:nvPr/>
        </p:nvSpPr>
        <p:spPr>
          <a:xfrm>
            <a:off x="7402604" y="3217443"/>
            <a:ext cx="4380034" cy="2831544"/>
          </a:xfrm>
          <a:prstGeom prst="rect">
            <a:avLst/>
          </a:prstGeom>
          <a:noFill/>
        </p:spPr>
        <p:txBody>
          <a:bodyPr wrap="square" rtlCol="0">
            <a:spAutoFit/>
          </a:bodyPr>
          <a:lstStyle/>
          <a:p>
            <a:r>
              <a:rPr lang="de-DE" sz="1200" b="1" dirty="0" smtClean="0"/>
              <a:t>Fazit: </a:t>
            </a:r>
            <a:r>
              <a:rPr lang="de-DE" sz="1200" b="1" dirty="0" smtClean="0">
                <a:solidFill>
                  <a:srgbClr val="00CC00"/>
                </a:solidFill>
              </a:rPr>
              <a:t>Zulässig</a:t>
            </a:r>
            <a:r>
              <a:rPr lang="de-DE" sz="1200" b="1" dirty="0" smtClean="0"/>
              <a:t>, die Krankenhäuser entscheiden selbst!</a:t>
            </a:r>
          </a:p>
          <a:p>
            <a:pPr marL="171450" indent="-171450">
              <a:buClr>
                <a:srgbClr val="00CC00"/>
              </a:buClr>
              <a:buFont typeface="Wingdings" panose="05000000000000000000" pitchFamily="2" charset="2"/>
              <a:buChar char="§"/>
            </a:pPr>
            <a:endParaRPr lang="de-DE" sz="1200" dirty="0"/>
          </a:p>
          <a:p>
            <a:pPr algn="ctr">
              <a:buClr>
                <a:srgbClr val="00CC00"/>
              </a:buClr>
            </a:pPr>
            <a:r>
              <a:rPr lang="de-DE" sz="1400" dirty="0" smtClean="0"/>
              <a:t>„</a:t>
            </a:r>
            <a:r>
              <a:rPr lang="de-DE" sz="1400" dirty="0"/>
              <a:t>Die Entscheidung über den Einsatz von </a:t>
            </a:r>
            <a:r>
              <a:rPr lang="de-DE" sz="1400" dirty="0" err="1"/>
              <a:t>Bodycams</a:t>
            </a:r>
            <a:r>
              <a:rPr lang="de-DE" sz="1400" dirty="0"/>
              <a:t> durch Klinikpersonal in Krankenhäusern liegt bei den Krankenhäusern in eigener Verantwortung. Eine generelle Befürwortung oder Steuerung durch die Landesregierung erfolgt insofern nicht“, schreibt Laumann. Die Einrichtungen seien jedoch verpflichtet, bei der Einführung und Nutzung der Kameras die gesetzlichen Rahmenbedingungen zu beachten – insbesondere die Pflichten aus dem Behandlungsvertrag, die ärztliche Schweigepflicht und datenschutzrechtliche Vorgaben.</a:t>
            </a:r>
          </a:p>
        </p:txBody>
      </p:sp>
      <p:pic>
        <p:nvPicPr>
          <p:cNvPr id="2" name="Grafik 1"/>
          <p:cNvPicPr>
            <a:picLocks noChangeAspect="1"/>
          </p:cNvPicPr>
          <p:nvPr/>
        </p:nvPicPr>
        <p:blipFill>
          <a:blip r:embed="rId3"/>
          <a:stretch>
            <a:fillRect/>
          </a:stretch>
        </p:blipFill>
        <p:spPr>
          <a:xfrm>
            <a:off x="1164362" y="1511300"/>
            <a:ext cx="5350287" cy="4597091"/>
          </a:xfrm>
          <a:prstGeom prst="rect">
            <a:avLst/>
          </a:prstGeom>
        </p:spPr>
      </p:pic>
    </p:spTree>
    <p:extLst>
      <p:ext uri="{BB962C8B-B14F-4D97-AF65-F5344CB8AC3E}">
        <p14:creationId xmlns:p14="http://schemas.microsoft.com/office/powerpoint/2010/main" val="182807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3"/>
          </p:nvPr>
        </p:nvSpPr>
        <p:spPr/>
        <p:txBody>
          <a:bodyPr/>
          <a:lstStyle/>
          <a:p>
            <a:fld id="{298CF644-D4C3-4DCB-B577-E9AA1C5EE667}" type="slidenum">
              <a:rPr lang="de-DE" smtClean="0"/>
              <a:pPr/>
              <a:t>9</a:t>
            </a:fld>
            <a:endParaRPr lang="de-DE" dirty="0"/>
          </a:p>
        </p:txBody>
      </p:sp>
      <p:sp>
        <p:nvSpPr>
          <p:cNvPr id="7" name="Textplatzhalter 2"/>
          <p:cNvSpPr txBox="1">
            <a:spLocks/>
          </p:cNvSpPr>
          <p:nvPr/>
        </p:nvSpPr>
        <p:spPr>
          <a:xfrm>
            <a:off x="546099" y="1014140"/>
            <a:ext cx="10698055" cy="497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b="1" dirty="0" smtClean="0">
                <a:solidFill>
                  <a:srgbClr val="33CC33"/>
                </a:solidFill>
              </a:rPr>
              <a:t>Die </a:t>
            </a:r>
            <a:r>
              <a:rPr lang="de-DE" sz="2800" b="1" dirty="0" err="1" smtClean="0">
                <a:solidFill>
                  <a:srgbClr val="33CC33"/>
                </a:solidFill>
              </a:rPr>
              <a:t>Bodycam</a:t>
            </a:r>
            <a:r>
              <a:rPr lang="de-DE" sz="2800" b="1" dirty="0" smtClean="0">
                <a:solidFill>
                  <a:srgbClr val="33CC33"/>
                </a:solidFill>
              </a:rPr>
              <a:t> – </a:t>
            </a:r>
            <a:r>
              <a:rPr lang="de-DE" sz="2800" b="1" dirty="0" smtClean="0">
                <a:solidFill>
                  <a:srgbClr val="3B4569"/>
                </a:solidFill>
              </a:rPr>
              <a:t>Eine rechtliche Betrachtung</a:t>
            </a:r>
          </a:p>
        </p:txBody>
      </p:sp>
      <p:sp>
        <p:nvSpPr>
          <p:cNvPr id="6" name="Textfeld 5"/>
          <p:cNvSpPr txBox="1"/>
          <p:nvPr/>
        </p:nvSpPr>
        <p:spPr>
          <a:xfrm>
            <a:off x="7402604" y="1511300"/>
            <a:ext cx="4380034" cy="1938992"/>
          </a:xfrm>
          <a:prstGeom prst="rect">
            <a:avLst/>
          </a:prstGeom>
          <a:noFill/>
        </p:spPr>
        <p:txBody>
          <a:bodyPr wrap="square" rtlCol="0">
            <a:spAutoFit/>
          </a:bodyPr>
          <a:lstStyle/>
          <a:p>
            <a:r>
              <a:rPr lang="de-DE" sz="2000" b="1" dirty="0" smtClean="0">
                <a:solidFill>
                  <a:srgbClr val="3B4569"/>
                </a:solidFill>
              </a:rPr>
              <a:t>  Was sagt der Datenschutz </a:t>
            </a:r>
          </a:p>
          <a:p>
            <a:r>
              <a:rPr lang="de-DE" sz="2000" b="1" dirty="0" smtClean="0">
                <a:solidFill>
                  <a:srgbClr val="3B4569"/>
                </a:solidFill>
              </a:rPr>
              <a:t>  Was sagt die Landesregierung</a:t>
            </a:r>
          </a:p>
          <a:p>
            <a:r>
              <a:rPr lang="de-DE" sz="2000" b="1" dirty="0" smtClean="0">
                <a:solidFill>
                  <a:srgbClr val="00CC00"/>
                </a:solidFill>
              </a:rPr>
              <a:t>Was sagt die Staatsanwaltschaft </a:t>
            </a:r>
          </a:p>
          <a:p>
            <a:r>
              <a:rPr lang="de-DE" sz="2000" b="1" dirty="0">
                <a:solidFill>
                  <a:srgbClr val="3B4569"/>
                </a:solidFill>
              </a:rPr>
              <a:t> </a:t>
            </a:r>
            <a:r>
              <a:rPr lang="de-DE" sz="2000" b="1" dirty="0" smtClean="0">
                <a:solidFill>
                  <a:srgbClr val="3B4569"/>
                </a:solidFill>
              </a:rPr>
              <a:t> Was sagt ein Rechtsgutachten</a:t>
            </a:r>
          </a:p>
          <a:p>
            <a:r>
              <a:rPr lang="de-DE" sz="2000" b="1" dirty="0" smtClean="0">
                <a:solidFill>
                  <a:srgbClr val="3B4569"/>
                </a:solidFill>
              </a:rPr>
              <a:t>  Die Perspektive</a:t>
            </a:r>
            <a:r>
              <a:rPr lang="de-DE" sz="2000" b="1" dirty="0">
                <a:solidFill>
                  <a:srgbClr val="3B4569"/>
                </a:solidFill>
              </a:rPr>
              <a:t> </a:t>
            </a:r>
            <a:r>
              <a:rPr lang="de-DE" sz="2000" b="1" dirty="0" smtClean="0">
                <a:solidFill>
                  <a:srgbClr val="3B4569"/>
                </a:solidFill>
              </a:rPr>
              <a:t>der Beschäftigten</a:t>
            </a:r>
          </a:p>
          <a:p>
            <a:endParaRPr lang="de-DE" sz="2000" dirty="0"/>
          </a:p>
        </p:txBody>
      </p:sp>
      <p:pic>
        <p:nvPicPr>
          <p:cNvPr id="4098" name="Picture 2" descr="Keine Fotobeschreibung verfüg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88" y="1590487"/>
            <a:ext cx="5717241" cy="46396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7110504" y="3195368"/>
            <a:ext cx="4511490" cy="3416320"/>
          </a:xfrm>
          <a:prstGeom prst="rect">
            <a:avLst/>
          </a:prstGeom>
          <a:noFill/>
        </p:spPr>
        <p:txBody>
          <a:bodyPr wrap="square" rtlCol="0">
            <a:spAutoFit/>
          </a:bodyPr>
          <a:lstStyle/>
          <a:p>
            <a:r>
              <a:rPr lang="de-DE" sz="1200" b="1" dirty="0" smtClean="0"/>
              <a:t>Fazit: </a:t>
            </a:r>
            <a:r>
              <a:rPr lang="de-DE" sz="1200" b="1" dirty="0" smtClean="0">
                <a:solidFill>
                  <a:srgbClr val="00CC00"/>
                </a:solidFill>
              </a:rPr>
              <a:t>Zulässig</a:t>
            </a:r>
            <a:r>
              <a:rPr lang="de-DE" sz="1200" b="1" dirty="0" smtClean="0"/>
              <a:t>, Beachtung der rechtlichen Rahmenbedingungen</a:t>
            </a:r>
            <a:br>
              <a:rPr lang="de-DE" sz="1200" b="1" dirty="0" smtClean="0"/>
            </a:br>
            <a:r>
              <a:rPr lang="de-DE" sz="1200" b="1" dirty="0" smtClean="0"/>
              <a:t>	</a:t>
            </a:r>
            <a:r>
              <a:rPr lang="de-DE" sz="1200" b="1" u="sng" dirty="0" smtClean="0"/>
              <a:t>Aber</a:t>
            </a:r>
            <a:r>
              <a:rPr lang="de-DE" sz="1200" b="1" dirty="0" smtClean="0"/>
              <a:t>: Es gibt noch keine Rechtsprechung dazu!</a:t>
            </a:r>
          </a:p>
          <a:p>
            <a:endParaRPr lang="de-DE" sz="1200" dirty="0"/>
          </a:p>
          <a:p>
            <a:pPr marL="171450" indent="-171450">
              <a:buClr>
                <a:srgbClr val="00CC00"/>
              </a:buClr>
              <a:buFont typeface="Wingdings" panose="05000000000000000000" pitchFamily="2" charset="2"/>
              <a:buChar char="§"/>
            </a:pPr>
            <a:r>
              <a:rPr lang="de-DE" sz="1200" dirty="0" smtClean="0"/>
              <a:t>Das Klinikum hat das Hausrecht und gestaltet es aus</a:t>
            </a:r>
          </a:p>
          <a:p>
            <a:pPr marL="628650" lvl="1" indent="-171450">
              <a:buClr>
                <a:srgbClr val="00CC00"/>
              </a:buClr>
              <a:buFont typeface="Wingdings" panose="05000000000000000000" pitchFamily="2" charset="2"/>
              <a:buChar char="§"/>
            </a:pPr>
            <a:r>
              <a:rPr lang="de-DE" sz="1200" dirty="0" err="1" smtClean="0"/>
              <a:t>Bodycams</a:t>
            </a:r>
            <a:r>
              <a:rPr lang="de-DE" sz="1200" dirty="0" smtClean="0"/>
              <a:t> sollten hier ausdrücklich erwähnt werden</a:t>
            </a:r>
          </a:p>
          <a:p>
            <a:pPr marL="171450" indent="-171450">
              <a:buClr>
                <a:srgbClr val="00CC00"/>
              </a:buClr>
              <a:buFont typeface="Wingdings" panose="05000000000000000000" pitchFamily="2" charset="2"/>
              <a:buChar char="§"/>
            </a:pPr>
            <a:r>
              <a:rPr lang="de-DE" sz="1200" dirty="0" smtClean="0"/>
              <a:t>KEINE Dauerhafte Aufzeichnung zulässig</a:t>
            </a:r>
          </a:p>
          <a:p>
            <a:pPr marL="628650" lvl="1" indent="-171450">
              <a:buClr>
                <a:srgbClr val="00CC00"/>
              </a:buClr>
              <a:buFont typeface="Wingdings" panose="05000000000000000000" pitchFamily="2" charset="2"/>
              <a:buChar char="§"/>
            </a:pPr>
            <a:r>
              <a:rPr lang="de-DE" sz="1200" dirty="0" smtClean="0"/>
              <a:t>Aufzeichnung Patientengespräch (Privatsphäre) schwierig</a:t>
            </a:r>
          </a:p>
          <a:p>
            <a:pPr marL="171450" indent="-171450">
              <a:buClr>
                <a:srgbClr val="00CC00"/>
              </a:buClr>
              <a:buFont typeface="Wingdings" panose="05000000000000000000" pitchFamily="2" charset="2"/>
              <a:buChar char="§"/>
            </a:pPr>
            <a:r>
              <a:rPr lang="de-DE" sz="1200" dirty="0" smtClean="0"/>
              <a:t>Aufzeichnung NUR anlassbezogen zulässig, …</a:t>
            </a:r>
          </a:p>
          <a:p>
            <a:pPr marL="628650" lvl="1" indent="-171450">
              <a:buClr>
                <a:srgbClr val="00CC00"/>
              </a:buClr>
              <a:buFont typeface="Wingdings" panose="05000000000000000000" pitchFamily="2" charset="2"/>
              <a:buChar char="§"/>
            </a:pPr>
            <a:r>
              <a:rPr lang="de-DE" sz="1200" dirty="0"/>
              <a:t>… nach klarer vorheriger Ankündigung</a:t>
            </a:r>
          </a:p>
          <a:p>
            <a:pPr marL="628650" lvl="1" indent="-171450">
              <a:buClr>
                <a:srgbClr val="00CC00"/>
              </a:buClr>
              <a:buFont typeface="Wingdings" panose="05000000000000000000" pitchFamily="2" charset="2"/>
              <a:buChar char="§"/>
            </a:pPr>
            <a:r>
              <a:rPr lang="de-DE" sz="1200" dirty="0" smtClean="0"/>
              <a:t>… </a:t>
            </a:r>
            <a:r>
              <a:rPr lang="de-DE" sz="1200" dirty="0"/>
              <a:t>zur Vermeidung oder Dokumentation einer </a:t>
            </a:r>
            <a:r>
              <a:rPr lang="de-DE" sz="1200" dirty="0" smtClean="0"/>
              <a:t>Straftat</a:t>
            </a:r>
          </a:p>
          <a:p>
            <a:pPr marL="1085850" lvl="2" indent="-171450">
              <a:buClr>
                <a:srgbClr val="00CC00"/>
              </a:buClr>
              <a:buFont typeface="Wingdings" panose="05000000000000000000" pitchFamily="2" charset="2"/>
              <a:buChar char="§"/>
            </a:pPr>
            <a:r>
              <a:rPr lang="de-DE" sz="1200" dirty="0" smtClean="0"/>
              <a:t>Hinweis auf </a:t>
            </a:r>
            <a:r>
              <a:rPr lang="de-DE" sz="1200" b="1" dirty="0" smtClean="0"/>
              <a:t>§201/201a StGB</a:t>
            </a:r>
          </a:p>
          <a:p>
            <a:pPr marL="1085850" lvl="2" indent="-171450">
              <a:buClr>
                <a:srgbClr val="00CC00"/>
              </a:buClr>
              <a:buFont typeface="Wingdings" panose="05000000000000000000" pitchFamily="2" charset="2"/>
              <a:buChar char="§"/>
            </a:pPr>
            <a:r>
              <a:rPr lang="de-DE" sz="1200" dirty="0" smtClean="0"/>
              <a:t>Strafbewährt ist die Tonaufzeichnung</a:t>
            </a:r>
            <a:br>
              <a:rPr lang="de-DE" sz="1200" dirty="0" smtClean="0"/>
            </a:br>
            <a:r>
              <a:rPr lang="de-DE" sz="1200" dirty="0" smtClean="0"/>
              <a:t>„Verletzung der Vertraulichkeit des Wortes“</a:t>
            </a:r>
            <a:br>
              <a:rPr lang="de-DE" sz="1200" dirty="0" smtClean="0"/>
            </a:br>
            <a:r>
              <a:rPr lang="de-DE" sz="1200" b="1" dirty="0" smtClean="0"/>
              <a:t>Fazit: </a:t>
            </a:r>
            <a:r>
              <a:rPr lang="de-DE" sz="1200" b="1" dirty="0" smtClean="0">
                <a:solidFill>
                  <a:srgbClr val="00CC00"/>
                </a:solidFill>
              </a:rPr>
              <a:t>Zulässig</a:t>
            </a:r>
            <a:r>
              <a:rPr lang="de-DE" sz="1200" b="1" dirty="0" smtClean="0"/>
              <a:t>, </a:t>
            </a:r>
            <a:r>
              <a:rPr lang="de-DE" sz="1200" dirty="0" smtClean="0"/>
              <a:t>zur Vermeidung oder zur Dokumentation einer schwerwiegenderen Straftat</a:t>
            </a:r>
            <a:endParaRPr lang="de-DE" sz="1200" dirty="0"/>
          </a:p>
          <a:p>
            <a:pPr marL="171450" indent="-171450">
              <a:buClr>
                <a:srgbClr val="00CC00"/>
              </a:buClr>
              <a:buFont typeface="Wingdings" panose="05000000000000000000" pitchFamily="2" charset="2"/>
              <a:buChar char="§"/>
            </a:pPr>
            <a:r>
              <a:rPr lang="de-DE" sz="1200" dirty="0" smtClean="0"/>
              <a:t>Datenschutzkonforme Aufzeichnungs- und Löschkonzepte</a:t>
            </a:r>
          </a:p>
          <a:p>
            <a:pPr marL="171450" indent="-171450">
              <a:buClr>
                <a:srgbClr val="00CC00"/>
              </a:buClr>
              <a:buFont typeface="Wingdings" panose="05000000000000000000" pitchFamily="2" charset="2"/>
              <a:buChar char="§"/>
            </a:pPr>
            <a:endParaRPr lang="de-DE" sz="1200" dirty="0"/>
          </a:p>
          <a:p>
            <a:pPr lvl="2">
              <a:buClr>
                <a:srgbClr val="00CC00"/>
              </a:buClr>
            </a:pPr>
            <a:endParaRPr lang="de-DE" sz="1200" dirty="0"/>
          </a:p>
        </p:txBody>
      </p:sp>
    </p:spTree>
    <p:extLst>
      <p:ext uri="{BB962C8B-B14F-4D97-AF65-F5344CB8AC3E}">
        <p14:creationId xmlns:p14="http://schemas.microsoft.com/office/powerpoint/2010/main" val="795223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KDO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O_PPT-Vorlage_2023.potx" id="{10E88342-E5CD-4CDA-AA6C-AD16D1284112}" vid="{1804E352-7273-4A6F-B77C-9E50D36D7F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KDO_PPT-Vorlage_2023</Template>
  <TotalTime>0</TotalTime>
  <Words>1478</Words>
  <Application>Microsoft Office PowerPoint</Application>
  <PresentationFormat>Breitbild</PresentationFormat>
  <Paragraphs>237</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Helvetica Neue Medium</vt:lpstr>
      <vt:lpstr>Inter Light</vt:lpstr>
      <vt:lpstr>Source Sans Pro</vt:lpstr>
      <vt:lpstr>Wingdings</vt:lpstr>
      <vt:lpstr>KDO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2023-08-23T15:19:42Z</dcterms:created>
  <dcterms:modified xsi:type="dcterms:W3CDTF">2026-07-06T09:01:05Z</dcterms:modified>
</cp:coreProperties>
</file>